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5.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5" r:id="rId4"/>
  </p:sldMasterIdLst>
  <p:notesMasterIdLst>
    <p:notesMasterId r:id="rId28"/>
  </p:notesMasterIdLst>
  <p:handoutMasterIdLst>
    <p:handoutMasterId r:id="rId29"/>
  </p:handoutMasterIdLst>
  <p:sldIdLst>
    <p:sldId id="277" r:id="rId5"/>
    <p:sldId id="399" r:id="rId6"/>
    <p:sldId id="400" r:id="rId7"/>
    <p:sldId id="408" r:id="rId8"/>
    <p:sldId id="401" r:id="rId9"/>
    <p:sldId id="402" r:id="rId10"/>
    <p:sldId id="409" r:id="rId11"/>
    <p:sldId id="410" r:id="rId12"/>
    <p:sldId id="420" r:id="rId13"/>
    <p:sldId id="421" r:id="rId14"/>
    <p:sldId id="431" r:id="rId15"/>
    <p:sldId id="423" r:id="rId16"/>
    <p:sldId id="424" r:id="rId17"/>
    <p:sldId id="430" r:id="rId18"/>
    <p:sldId id="419" r:id="rId19"/>
    <p:sldId id="404" r:id="rId20"/>
    <p:sldId id="440" r:id="rId21"/>
    <p:sldId id="441" r:id="rId22"/>
    <p:sldId id="442" r:id="rId23"/>
    <p:sldId id="443" r:id="rId24"/>
    <p:sldId id="405" r:id="rId25"/>
    <p:sldId id="406" r:id="rId26"/>
    <p:sldId id="40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F5B"/>
    <a:srgbClr val="ED8137"/>
    <a:srgbClr val="BC8F00"/>
    <a:srgbClr val="8600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showGuides="1">
      <p:cViewPr varScale="1">
        <p:scale>
          <a:sx n="85" d="100"/>
          <a:sy n="85" d="100"/>
        </p:scale>
        <p:origin x="816" y="62"/>
      </p:cViewPr>
      <p:guideLst>
        <p:guide orient="horz" pos="218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916"/>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1" fmla="*/ 19050 w 12211050"/>
              <a:gd name="connsiteY0-2" fmla="*/ 0 h 4133850"/>
              <a:gd name="connsiteX1-3" fmla="*/ 12211050 w 12211050"/>
              <a:gd name="connsiteY1-4" fmla="*/ 0 h 4133850"/>
              <a:gd name="connsiteX2-5" fmla="*/ 12211050 w 12211050"/>
              <a:gd name="connsiteY2-6" fmla="*/ 4133850 h 4133850"/>
              <a:gd name="connsiteX3-7" fmla="*/ 0 w 12211050"/>
              <a:gd name="connsiteY3-8" fmla="*/ 3219450 h 4133850"/>
              <a:gd name="connsiteX4-9" fmla="*/ 19050 w 12211050"/>
              <a:gd name="connsiteY4-10" fmla="*/ 0 h 4133850"/>
              <a:gd name="connsiteX0-11" fmla="*/ 19050 w 12211050"/>
              <a:gd name="connsiteY0-12" fmla="*/ 0 h 4438650"/>
              <a:gd name="connsiteX1-13" fmla="*/ 12211050 w 12211050"/>
              <a:gd name="connsiteY1-14" fmla="*/ 0 h 4438650"/>
              <a:gd name="connsiteX2-15" fmla="*/ 12211050 w 12211050"/>
              <a:gd name="connsiteY2-16" fmla="*/ 4438650 h 4438650"/>
              <a:gd name="connsiteX3-17" fmla="*/ 0 w 12211050"/>
              <a:gd name="connsiteY3-18" fmla="*/ 3219450 h 4438650"/>
              <a:gd name="connsiteX4-19" fmla="*/ 19050 w 12211050"/>
              <a:gd name="connsiteY4-20" fmla="*/ 0 h 44386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IMAGES &amp; CONTENTS</a:t>
            </a:r>
            <a:endParaRPr lang="en-US" altLang="ko-KR" dirty="0"/>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en-US" altLang="ko-KR" dirty="0"/>
              <a:t>Your Picture Here</a:t>
            </a:r>
            <a:endParaRPr lang="ko-KR"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dirty="0"/>
              <a:t>ICON SETS LAYOUT</a:t>
            </a:r>
            <a:endParaRPr lang="en-US" altLang="ko-KR" dirty="0"/>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1.png"/><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5" Type="http://schemas.openxmlformats.org/officeDocument/2006/relationships/theme" Target="../theme/theme3.xml"/><Relationship Id="rId14" Type="http://schemas.openxmlformats.org/officeDocument/2006/relationships/slideLayout" Target="../slideLayouts/slideLayout39.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lvl1pPr algn="ctr" defTabSz="1219200" rtl="0" eaLnBrk="1" latinLnBrk="1"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1"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1"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1"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ko-KR"/>
      </a:defPPr>
      <a:lvl1pPr marL="0" algn="l" defTabSz="1219200" rtl="0" eaLnBrk="1" latinLnBrk="1" hangingPunct="1">
        <a:defRPr sz="2400" kern="1200">
          <a:solidFill>
            <a:schemeClr val="tx1"/>
          </a:solidFill>
          <a:latin typeface="+mn-lt"/>
          <a:ea typeface="+mn-ea"/>
          <a:cs typeface="+mn-cs"/>
        </a:defRPr>
      </a:lvl1pPr>
      <a:lvl2pPr marL="609600" algn="l" defTabSz="1219200" rtl="0" eaLnBrk="1" latinLnBrk="1" hangingPunct="1">
        <a:defRPr sz="2400" kern="1200">
          <a:solidFill>
            <a:schemeClr val="tx1"/>
          </a:solidFill>
          <a:latin typeface="+mn-lt"/>
          <a:ea typeface="+mn-ea"/>
          <a:cs typeface="+mn-cs"/>
        </a:defRPr>
      </a:lvl2pPr>
      <a:lvl3pPr marL="1219200" algn="l" defTabSz="1219200" rtl="0" eaLnBrk="1" latinLnBrk="1" hangingPunct="1">
        <a:defRPr sz="2400" kern="1200">
          <a:solidFill>
            <a:schemeClr val="tx1"/>
          </a:solidFill>
          <a:latin typeface="+mn-lt"/>
          <a:ea typeface="+mn-ea"/>
          <a:cs typeface="+mn-cs"/>
        </a:defRPr>
      </a:lvl3pPr>
      <a:lvl4pPr marL="1828800" algn="l" defTabSz="1219200" rtl="0" eaLnBrk="1" latinLnBrk="1" hangingPunct="1">
        <a:defRPr sz="2400" kern="1200">
          <a:solidFill>
            <a:schemeClr val="tx1"/>
          </a:solidFill>
          <a:latin typeface="+mn-lt"/>
          <a:ea typeface="+mn-ea"/>
          <a:cs typeface="+mn-cs"/>
        </a:defRPr>
      </a:lvl4pPr>
      <a:lvl5pPr marL="2438400" algn="l" defTabSz="1219200" rtl="0" eaLnBrk="1" latinLnBrk="1" hangingPunct="1">
        <a:defRPr sz="2400" kern="1200">
          <a:solidFill>
            <a:schemeClr val="tx1"/>
          </a:solidFill>
          <a:latin typeface="+mn-lt"/>
          <a:ea typeface="+mn-ea"/>
          <a:cs typeface="+mn-cs"/>
        </a:defRPr>
      </a:lvl5pPr>
      <a:lvl6pPr marL="3048000" algn="l" defTabSz="1219200" rtl="0" eaLnBrk="1" latinLnBrk="1" hangingPunct="1">
        <a:defRPr sz="2400" kern="1200">
          <a:solidFill>
            <a:schemeClr val="tx1"/>
          </a:solidFill>
          <a:latin typeface="+mn-lt"/>
          <a:ea typeface="+mn-ea"/>
          <a:cs typeface="+mn-cs"/>
        </a:defRPr>
      </a:lvl6pPr>
      <a:lvl7pPr marL="3657600" algn="l" defTabSz="1219200" rtl="0" eaLnBrk="1" latinLnBrk="1" hangingPunct="1">
        <a:defRPr sz="2400" kern="1200">
          <a:solidFill>
            <a:schemeClr val="tx1"/>
          </a:solidFill>
          <a:latin typeface="+mn-lt"/>
          <a:ea typeface="+mn-ea"/>
          <a:cs typeface="+mn-cs"/>
        </a:defRPr>
      </a:lvl7pPr>
      <a:lvl8pPr marL="4267200" algn="l" defTabSz="1219200" rtl="0" eaLnBrk="1" latinLnBrk="1" hangingPunct="1">
        <a:defRPr sz="2400" kern="1200">
          <a:solidFill>
            <a:schemeClr val="tx1"/>
          </a:solidFill>
          <a:latin typeface="+mn-lt"/>
          <a:ea typeface="+mn-ea"/>
          <a:cs typeface="+mn-cs"/>
        </a:defRPr>
      </a:lvl8pPr>
      <a:lvl9pPr marL="4876800" algn="l" defTabSz="121920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microsoft.com/office/2007/relationships/hdphoto" Target="../media/image9.wdp"/><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png"/><Relationship Id="rId2" Type="http://schemas.microsoft.com/office/2007/relationships/hdphoto" Target="../media/image9.wdp"/><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microsoft.com/office/2007/relationships/hdphoto" Target="../media/image9.wdp"/><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microsoft.com/office/2007/relationships/hdphoto" Target="../media/image9.wdp"/><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microsoft.com/office/2007/relationships/hdphoto" Target="../media/image9.wdp"/><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microsoft.com/office/2007/relationships/hdphoto" Target="../media/image9.wdp"/><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microsoft.com/office/2007/relationships/hdphoto" Target="../media/image9.wdp"/><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13.wdp"/><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svg"/><Relationship Id="rId3" Type="http://schemas.openxmlformats.org/officeDocument/2006/relationships/image" Target="../media/image14.png"/><Relationship Id="rId2" Type="http://schemas.microsoft.com/office/2007/relationships/hdphoto" Target="../media/image9.wdp"/><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endParaRPr lang="en-US" sz="2400" i="1" dirty="0">
              <a:solidFill>
                <a:srgbClr val="000000"/>
              </a:solidFill>
            </a:endParaRP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endParaRPr lang="en-US" sz="2400" i="1" dirty="0">
              <a:solidFill>
                <a:srgbClr val="000000"/>
              </a:solidFill>
            </a:endParaRPr>
          </a:p>
          <a:p>
            <a:pPr algn="ctr">
              <a:lnSpc>
                <a:spcPct val="150000"/>
              </a:lnSpc>
            </a:pPr>
            <a:r>
              <a:rPr lang="en-US" sz="2400" b="1" dirty="0">
                <a:solidFill>
                  <a:srgbClr val="000000"/>
                </a:solidFill>
              </a:rPr>
              <a:t>Artificial Intelligence and Machine Learning</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anose="02020603050405020304" pitchFamily="18" charset="0"/>
                <a:cs typeface="Times New Roman" panose="02020603050405020304" pitchFamily="18" charset="0"/>
              </a:rPr>
              <a:t>Department of AIT-CSE</a:t>
            </a:r>
            <a:endParaRPr lang="en-US" sz="1600" dirty="0">
              <a:solidFill>
                <a:srgbClr val="FF0000"/>
              </a:solidFill>
              <a:latin typeface="Times New Roman" panose="02020603050405020304" pitchFamily="18" charset="0"/>
              <a:cs typeface="Times New Roman" panose="02020603050405020304" pitchFamily="18" charset="0"/>
            </a:endParaRPr>
          </a:p>
        </p:txBody>
      </p:sp>
      <p:sp>
        <p:nvSpPr>
          <p:cNvPr id="26" name="TextBox 25"/>
          <p:cNvSpPr txBox="1">
            <a:spLocks noChangeArrowheads="1"/>
          </p:cNvSpPr>
          <p:nvPr/>
        </p:nvSpPr>
        <p:spPr bwMode="auto">
          <a:xfrm>
            <a:off x="1657138" y="443068"/>
            <a:ext cx="8477097" cy="954107"/>
          </a:xfrm>
          <a:prstGeom prst="rect">
            <a:avLst/>
          </a:prstGeom>
          <a:noFill/>
          <a:ln>
            <a:noFill/>
          </a:ln>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2800" b="1" dirty="0">
                <a:latin typeface="Arial Black" panose="020B0A04020102020204" pitchFamily="34" charset="0"/>
              </a:rPr>
              <a:t>Facial Recognition to Detect Mood and Suggest Songs Accordingly</a:t>
            </a:r>
            <a:endParaRPr lang="en-US" sz="28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fld>
            <a:endParaRPr lang="en-US"/>
          </a:p>
        </p:txBody>
      </p:sp>
      <p:sp>
        <p:nvSpPr>
          <p:cNvPr id="5" name="TextBox 4"/>
          <p:cNvSpPr txBox="1"/>
          <p:nvPr/>
        </p:nvSpPr>
        <p:spPr>
          <a:xfrm>
            <a:off x="1856200" y="4713444"/>
            <a:ext cx="4091569" cy="1631216"/>
          </a:xfrm>
          <a:prstGeom prst="rect">
            <a:avLst/>
          </a:prstGeom>
          <a:noFill/>
        </p:spPr>
        <p:txBody>
          <a:bodyPr wrap="none" rtlCol="0">
            <a:spAutoFit/>
          </a:bodyPr>
          <a:lstStyle/>
          <a:p>
            <a:r>
              <a:rPr lang="en-US" sz="2000" b="1" dirty="0"/>
              <a:t>Submitted by: </a:t>
            </a:r>
            <a:endParaRPr lang="en-US" sz="2000" b="1" dirty="0"/>
          </a:p>
          <a:p>
            <a:r>
              <a:rPr lang="en-US" sz="2000" dirty="0" err="1"/>
              <a:t>Hritvik</a:t>
            </a:r>
            <a:r>
              <a:rPr lang="en-US" sz="2000" dirty="0"/>
              <a:t> Mathur                    20BCS6760</a:t>
            </a:r>
            <a:endParaRPr lang="en-US" sz="2000" dirty="0"/>
          </a:p>
          <a:p>
            <a:r>
              <a:rPr lang="en-US" sz="2000" dirty="0"/>
              <a:t>Devi Prasad </a:t>
            </a:r>
            <a:r>
              <a:rPr lang="en-US" sz="2000" dirty="0" err="1"/>
              <a:t>Samantaray</a:t>
            </a:r>
            <a:r>
              <a:rPr lang="en-US" sz="2000" dirty="0"/>
              <a:t>   20BCS6749</a:t>
            </a:r>
            <a:endParaRPr lang="en-US" sz="2000" dirty="0"/>
          </a:p>
          <a:p>
            <a:r>
              <a:rPr lang="en-US" sz="2000" dirty="0"/>
              <a:t>Amisha Khanna                 </a:t>
            </a:r>
            <a:r>
              <a:rPr lang="en-US" sz="1050" dirty="0"/>
              <a:t> </a:t>
            </a:r>
            <a:r>
              <a:rPr lang="en-US" sz="2000" dirty="0"/>
              <a:t> 20BCS6712</a:t>
            </a:r>
            <a:endParaRPr lang="en-US" sz="2000" dirty="0"/>
          </a:p>
          <a:p>
            <a:endParaRPr lang="en-US" sz="2000" dirty="0"/>
          </a:p>
        </p:txBody>
      </p:sp>
      <p:sp>
        <p:nvSpPr>
          <p:cNvPr id="6" name="TextBox 5"/>
          <p:cNvSpPr txBox="1"/>
          <p:nvPr/>
        </p:nvSpPr>
        <p:spPr>
          <a:xfrm>
            <a:off x="7681250" y="4725655"/>
            <a:ext cx="3019929" cy="707886"/>
          </a:xfrm>
          <a:prstGeom prst="rect">
            <a:avLst/>
          </a:prstGeom>
          <a:noFill/>
        </p:spPr>
        <p:txBody>
          <a:bodyPr wrap="none" rtlCol="0">
            <a:spAutoFit/>
          </a:bodyPr>
          <a:lstStyle/>
          <a:p>
            <a:r>
              <a:rPr lang="en-US" sz="2000" b="1" dirty="0"/>
              <a:t>Under the Supervision of: </a:t>
            </a:r>
            <a:endParaRPr lang="en-US" sz="2000" dirty="0"/>
          </a:p>
          <a:p>
            <a:r>
              <a:rPr lang="en-US" sz="2000" dirty="0"/>
              <a:t>Shubhangi Mishra</a:t>
            </a: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d Times With Bad Music - JSTOR Daily"/>
          <p:cNvPicPr>
            <a:picLocks noChangeAspect="1" noChangeArrowheads="1"/>
          </p:cNvPicPr>
          <p:nvPr/>
        </p:nvPicPr>
        <p:blipFill>
          <a:blip r:embed="rId1">
            <a:duotone>
              <a:schemeClr val="accent4">
                <a:shade val="45000"/>
                <a:satMod val="135000"/>
              </a:schemeClr>
              <a:prstClr val="white"/>
            </a:duotone>
            <a:extLst>
              <a:ext uri="{BEBA8EAE-BF5A-486C-A8C5-ECC9F3942E4B}">
                <a14:imgProps xmlns:a14="http://schemas.microsoft.com/office/drawing/2010/main">
                  <a14:imgLayer r:embed="rId2">
                    <a14:imgEffect>
                      <a14:artisticLineDrawing trans="25000"/>
                    </a14:imgEffect>
                    <a14:imgEffect>
                      <a14:brightnessContrast bright="19000" contrast="-11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838200" y="1532731"/>
            <a:ext cx="7405688" cy="4937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altLang="en-US" dirty="0"/>
              <a:t>Constraint Identification</a:t>
            </a:r>
            <a:endParaRPr lang="en-IN" altLang="en-US" dirty="0"/>
          </a:p>
        </p:txBody>
      </p:sp>
      <p:sp>
        <p:nvSpPr>
          <p:cNvPr id="3" name="Content Placeholder 2"/>
          <p:cNvSpPr>
            <a:spLocks noGrp="1"/>
          </p:cNvSpPr>
          <p:nvPr>
            <p:ph idx="1"/>
          </p:nvPr>
        </p:nvSpPr>
        <p:spPr>
          <a:xfrm>
            <a:off x="838200" y="1820022"/>
            <a:ext cx="7405688" cy="4356941"/>
          </a:xfrm>
        </p:spPr>
        <p:txBody>
          <a:bodyPr>
            <a:normAutofit/>
          </a:bodyPr>
          <a:lstStyle/>
          <a:p>
            <a:pPr marL="0" indent="0">
              <a:buNone/>
            </a:pPr>
            <a:r>
              <a:rPr lang="en-US" dirty="0"/>
              <a:t>Constraints are limitations or restrictions that may affect the design and implementation of your system. These constraints can be technical, budgetary, legal, or related to user preferences.</a:t>
            </a:r>
            <a:endParaRPr lang="en-US" dirty="0"/>
          </a:p>
          <a:p>
            <a:pPr marL="0" indent="0">
              <a:buNone/>
            </a:pPr>
            <a:r>
              <a:rPr lang="en-US" dirty="0"/>
              <a:t>For your system, constraints might include limitations in facial recognition accuracy, budget restrictions for implementing the technology, legal constraints related to privacy and data protection laws, and user preferences regarding the level of control they want over the system.</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5" name="Picture 4"/>
          <p:cNvPicPr>
            <a:picLocks noChangeAspect="1"/>
          </p:cNvPicPr>
          <p:nvPr/>
        </p:nvPicPr>
        <p:blipFill>
          <a:blip r:embed="rId3"/>
          <a:stretch>
            <a:fillRect/>
          </a:stretch>
        </p:blipFill>
        <p:spPr>
          <a:xfrm>
            <a:off x="8148955" y="1532255"/>
            <a:ext cx="3665855" cy="49377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d Times With Bad Music - JSTOR Daily"/>
          <p:cNvPicPr>
            <a:picLocks noChangeAspect="1" noChangeArrowheads="1"/>
          </p:cNvPicPr>
          <p:nvPr/>
        </p:nvPicPr>
        <p:blipFill>
          <a:blip r:embed="rId1">
            <a:duotone>
              <a:schemeClr val="accent4">
                <a:shade val="45000"/>
                <a:satMod val="135000"/>
              </a:schemeClr>
              <a:prstClr val="white"/>
            </a:duotone>
            <a:extLst>
              <a:ext uri="{BEBA8EAE-BF5A-486C-A8C5-ECC9F3942E4B}">
                <a14:imgProps xmlns:a14="http://schemas.microsoft.com/office/drawing/2010/main">
                  <a14:imgLayer r:embed="rId2">
                    <a14:imgEffect>
                      <a14:artisticLineDrawing trans="25000"/>
                    </a14:imgEffect>
                    <a14:imgEffect>
                      <a14:brightnessContrast bright="19000" contrast="-11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838200" y="1532731"/>
            <a:ext cx="7405688" cy="4937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altLang="en-US" dirty="0"/>
              <a:t>Haarcascade</a:t>
            </a:r>
            <a:endParaRPr lang="en-IN" altLang="en-US" dirty="0"/>
          </a:p>
        </p:txBody>
      </p:sp>
      <p:sp>
        <p:nvSpPr>
          <p:cNvPr id="3" name="Content Placeholder 2"/>
          <p:cNvSpPr>
            <a:spLocks noGrp="1"/>
          </p:cNvSpPr>
          <p:nvPr>
            <p:ph sz="half" idx="1"/>
          </p:nvPr>
        </p:nvSpPr>
        <p:spPr/>
        <p:txBody>
          <a:bodyPr>
            <a:normAutofit lnSpcReduction="20000"/>
          </a:bodyPr>
          <a:lstStyle/>
          <a:p>
            <a:pPr marL="0" indent="0">
              <a:buNone/>
            </a:pPr>
            <a:r>
              <a:rPr lang="en-US" dirty="0"/>
              <a:t>Haar cascade is an algorithm that can detect objects in images, irrespective of their scale in image and location.</a:t>
            </a:r>
            <a:endParaRPr lang="en-US" dirty="0"/>
          </a:p>
          <a:p>
            <a:pPr marL="0" indent="0">
              <a:buNone/>
            </a:pPr>
            <a:r>
              <a:rPr lang="en-US" dirty="0"/>
              <a:t>This algorithm is not so complex and can run in real-time. We can train a haar-cascade detector to detect various objects like cars, bikes, buildings, fruits, etc.</a:t>
            </a:r>
            <a:endParaRPr lang="en-US" dirty="0"/>
          </a:p>
          <a:p>
            <a:pPr marL="0" indent="0">
              <a:buNone/>
            </a:pPr>
            <a:r>
              <a:rPr lang="en-US" dirty="0"/>
              <a:t>Haar cascade uses the cascading window, and it tries to compute features in every window and classify whether it could be an object. </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100" name="Content Placeholder 99"/>
          <p:cNvPicPr>
            <a:picLocks noChangeAspect="1"/>
          </p:cNvPicPr>
          <p:nvPr>
            <p:ph sz="half" idx="2"/>
          </p:nvPr>
        </p:nvPicPr>
        <p:blipFill>
          <a:blip r:embed="rId3"/>
          <a:stretch>
            <a:fillRect/>
          </a:stretch>
        </p:blipFill>
        <p:spPr>
          <a:xfrm>
            <a:off x="6337300" y="1532890"/>
            <a:ext cx="5344795" cy="49371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d Times With Bad Music - JSTOR Daily"/>
          <p:cNvPicPr>
            <a:picLocks noChangeAspect="1" noChangeArrowheads="1"/>
          </p:cNvPicPr>
          <p:nvPr/>
        </p:nvPicPr>
        <p:blipFill>
          <a:blip r:embed="rId1">
            <a:duotone>
              <a:schemeClr val="accent4">
                <a:shade val="45000"/>
                <a:satMod val="135000"/>
              </a:schemeClr>
              <a:prstClr val="white"/>
            </a:duotone>
            <a:extLst>
              <a:ext uri="{BEBA8EAE-BF5A-486C-A8C5-ECC9F3942E4B}">
                <a14:imgProps xmlns:a14="http://schemas.microsoft.com/office/drawing/2010/main">
                  <a14:imgLayer r:embed="rId2">
                    <a14:imgEffect>
                      <a14:artisticLineDrawing trans="25000"/>
                    </a14:imgEffect>
                    <a14:imgEffect>
                      <a14:brightnessContrast bright="19000" contrast="-11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838200" y="1532731"/>
            <a:ext cx="7405688" cy="4937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IN" altLang="en-US" dirty="0"/>
              <a:t>Analysis of Features and finalization subject to constraints</a:t>
            </a:r>
            <a:endParaRPr lang="en-IN" altLang="en-US" dirty="0"/>
          </a:p>
        </p:txBody>
      </p:sp>
      <p:sp>
        <p:nvSpPr>
          <p:cNvPr id="3" name="Content Placeholder 2"/>
          <p:cNvSpPr>
            <a:spLocks noGrp="1"/>
          </p:cNvSpPr>
          <p:nvPr>
            <p:ph idx="1"/>
          </p:nvPr>
        </p:nvSpPr>
        <p:spPr>
          <a:xfrm>
            <a:off x="838200" y="1820022"/>
            <a:ext cx="7405688" cy="4356941"/>
          </a:xfrm>
        </p:spPr>
        <p:txBody>
          <a:bodyPr>
            <a:normAutofit lnSpcReduction="10000"/>
          </a:bodyPr>
          <a:lstStyle/>
          <a:p>
            <a:pPr marL="0" indent="0">
              <a:buNone/>
            </a:pPr>
            <a:r>
              <a:rPr lang="en-US" dirty="0"/>
              <a:t>In this phase, you analyze the identified features and characteristics in the context of the constraints. You may need to prioritize features based on their importance and feasibility within the given constraints.</a:t>
            </a:r>
            <a:endParaRPr lang="en-US" dirty="0"/>
          </a:p>
          <a:p>
            <a:pPr marL="0" indent="0">
              <a:buNone/>
            </a:pPr>
            <a:r>
              <a:rPr lang="en-US" dirty="0"/>
              <a:t>For example, you might decide to prioritize accuracy in mood detection while working within a budget constraint for implementing the facial recognition technology. You'll need to ensure that the system respects privacy constraints and legal requirements related to data handling.</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5" name="Picture 4"/>
          <p:cNvPicPr>
            <a:picLocks noChangeAspect="1"/>
          </p:cNvPicPr>
          <p:nvPr/>
        </p:nvPicPr>
        <p:blipFill>
          <a:blip r:embed="rId3"/>
          <a:stretch>
            <a:fillRect/>
          </a:stretch>
        </p:blipFill>
        <p:spPr>
          <a:xfrm>
            <a:off x="8040370" y="1532255"/>
            <a:ext cx="3581400" cy="49377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d Times With Bad Music - JSTOR Daily"/>
          <p:cNvPicPr>
            <a:picLocks noChangeAspect="1" noChangeArrowheads="1"/>
          </p:cNvPicPr>
          <p:nvPr/>
        </p:nvPicPr>
        <p:blipFill>
          <a:blip r:embed="rId1">
            <a:duotone>
              <a:schemeClr val="accent4">
                <a:shade val="45000"/>
                <a:satMod val="135000"/>
              </a:schemeClr>
              <a:prstClr val="white"/>
            </a:duotone>
            <a:extLst>
              <a:ext uri="{BEBA8EAE-BF5A-486C-A8C5-ECC9F3942E4B}">
                <a14:imgProps xmlns:a14="http://schemas.microsoft.com/office/drawing/2010/main">
                  <a14:imgLayer r:embed="rId2">
                    <a14:imgEffect>
                      <a14:artisticLineDrawing trans="25000"/>
                    </a14:imgEffect>
                    <a14:imgEffect>
                      <a14:brightnessContrast bright="19000" contrast="-11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838200" y="1532731"/>
            <a:ext cx="7405688" cy="4937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IN" altLang="en-US" dirty="0"/>
              <a:t>Design selection</a:t>
            </a:r>
            <a:endParaRPr lang="en-IN" altLang="en-US" dirty="0"/>
          </a:p>
        </p:txBody>
      </p:sp>
      <p:sp>
        <p:nvSpPr>
          <p:cNvPr id="3" name="Content Placeholder 2"/>
          <p:cNvSpPr>
            <a:spLocks noGrp="1"/>
          </p:cNvSpPr>
          <p:nvPr>
            <p:ph idx="1"/>
          </p:nvPr>
        </p:nvSpPr>
        <p:spPr>
          <a:xfrm>
            <a:off x="838200" y="1820022"/>
            <a:ext cx="7405688" cy="4356941"/>
          </a:xfrm>
        </p:spPr>
        <p:txBody>
          <a:bodyPr>
            <a:normAutofit lnSpcReduction="10000"/>
          </a:bodyPr>
          <a:lstStyle/>
          <a:p>
            <a:pPr marL="0" indent="0">
              <a:buNone/>
            </a:pPr>
            <a:r>
              <a:rPr lang="en-US" dirty="0"/>
              <a:t>Once you've analyzed the features and constraints, you can proceed to select a design or approach that best meets the requirements and addresses the identified constraints.</a:t>
            </a:r>
            <a:endParaRPr lang="en-US" dirty="0"/>
          </a:p>
          <a:p>
            <a:pPr marL="0" indent="0">
              <a:buNone/>
            </a:pPr>
            <a:r>
              <a:rPr lang="en-US" dirty="0"/>
              <a:t>In the case of the mood-based music recommendation system, this could involve selecting the specific algorithms and technologies for facial recognition, mood classification, and music recommendation. It may also involve deciding on the user interface and user experience design.</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5" name="Picture 2" descr="Face Detection ML Kit Google Developers | lacienciadelcafe.com.ar"/>
          <p:cNvPicPr>
            <a:picLocks noChangeAspect="1" noChangeArrowheads="1"/>
          </p:cNvPicPr>
          <p:nvPr/>
        </p:nvPicPr>
        <p:blipFill rotWithShape="1">
          <a:blip r:embed="rId3">
            <a:extLst>
              <a:ext uri="{28A0092B-C50C-407E-A947-70E740481C1C}">
                <a14:useLocalDpi xmlns:a14="http://schemas.microsoft.com/office/drawing/2010/main" val="0"/>
              </a:ext>
            </a:extLst>
          </a:blip>
          <a:srcRect l="8598" r="21078"/>
          <a:stretch>
            <a:fillRect/>
          </a:stretch>
        </p:blipFill>
        <p:spPr bwMode="auto">
          <a:xfrm>
            <a:off x="8244205" y="1821815"/>
            <a:ext cx="3531235" cy="4355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d Times With Bad Music - JSTOR Daily"/>
          <p:cNvPicPr>
            <a:picLocks noChangeAspect="1" noChangeArrowheads="1"/>
          </p:cNvPicPr>
          <p:nvPr/>
        </p:nvPicPr>
        <p:blipFill>
          <a:blip r:embed="rId1">
            <a:duotone>
              <a:schemeClr val="accent4">
                <a:shade val="45000"/>
                <a:satMod val="135000"/>
              </a:schemeClr>
              <a:prstClr val="white"/>
            </a:duotone>
            <a:extLst>
              <a:ext uri="{BEBA8EAE-BF5A-486C-A8C5-ECC9F3942E4B}">
                <a14:imgProps xmlns:a14="http://schemas.microsoft.com/office/drawing/2010/main">
                  <a14:imgLayer r:embed="rId2">
                    <a14:imgEffect>
                      <a14:artisticLineDrawing trans="25000"/>
                    </a14:imgEffect>
                    <a14:imgEffect>
                      <a14:brightnessContrast bright="19000" contrast="-11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838200" y="1532890"/>
            <a:ext cx="10704830" cy="4937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IN" altLang="en-US" dirty="0"/>
              <a:t>Prilimanary design</a:t>
            </a:r>
            <a:endParaRPr lang="en-IN" alt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6" name="Picture 5" descr="WhatsApp Image 2023-10-09 at 07.19.32_2bfb8bac"/>
          <p:cNvPicPr>
            <a:picLocks noChangeAspect="1"/>
          </p:cNvPicPr>
          <p:nvPr/>
        </p:nvPicPr>
        <p:blipFill>
          <a:blip r:embed="rId3"/>
          <a:stretch>
            <a:fillRect/>
          </a:stretch>
        </p:blipFill>
        <p:spPr>
          <a:xfrm>
            <a:off x="1460500" y="1296035"/>
            <a:ext cx="4542155" cy="2557780"/>
          </a:xfrm>
          <a:prstGeom prst="rect">
            <a:avLst/>
          </a:prstGeom>
        </p:spPr>
      </p:pic>
      <p:pic>
        <p:nvPicPr>
          <p:cNvPr id="7" name="Picture 6" descr="WhatsApp Image 2023-10-09 at 07.19.33_4bd272a7"/>
          <p:cNvPicPr>
            <a:picLocks noChangeAspect="1"/>
          </p:cNvPicPr>
          <p:nvPr/>
        </p:nvPicPr>
        <p:blipFill>
          <a:blip r:embed="rId4"/>
          <a:stretch>
            <a:fillRect/>
          </a:stretch>
        </p:blipFill>
        <p:spPr>
          <a:xfrm>
            <a:off x="1478280" y="4053840"/>
            <a:ext cx="4524375" cy="2547620"/>
          </a:xfrm>
          <a:prstGeom prst="rect">
            <a:avLst/>
          </a:prstGeom>
        </p:spPr>
      </p:pic>
      <p:pic>
        <p:nvPicPr>
          <p:cNvPr id="8" name="Picture 7" descr="WhatsApp Image 2023-10-09 at 07.19.32_6f4a9152"/>
          <p:cNvPicPr>
            <a:picLocks noChangeAspect="1"/>
          </p:cNvPicPr>
          <p:nvPr/>
        </p:nvPicPr>
        <p:blipFill>
          <a:blip r:embed="rId5"/>
          <a:stretch>
            <a:fillRect/>
          </a:stretch>
        </p:blipFill>
        <p:spPr>
          <a:xfrm>
            <a:off x="6357620" y="1291590"/>
            <a:ext cx="4549775" cy="2562225"/>
          </a:xfrm>
          <a:prstGeom prst="rect">
            <a:avLst/>
          </a:prstGeom>
        </p:spPr>
      </p:pic>
      <p:pic>
        <p:nvPicPr>
          <p:cNvPr id="9" name="Picture 8" descr="WhatsApp Image 2023-10-09 at 07.19.32_a3c251be"/>
          <p:cNvPicPr>
            <a:picLocks noChangeAspect="1"/>
          </p:cNvPicPr>
          <p:nvPr/>
        </p:nvPicPr>
        <p:blipFill>
          <a:blip r:embed="rId6"/>
          <a:stretch>
            <a:fillRect/>
          </a:stretch>
        </p:blipFill>
        <p:spPr>
          <a:xfrm>
            <a:off x="6357620" y="4053840"/>
            <a:ext cx="4549775" cy="25476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d Times With Bad Music - JSTOR Daily"/>
          <p:cNvPicPr>
            <a:picLocks noChangeAspect="1" noChangeArrowheads="1"/>
          </p:cNvPicPr>
          <p:nvPr/>
        </p:nvPicPr>
        <p:blipFill>
          <a:blip r:embed="rId1">
            <a:duotone>
              <a:schemeClr val="accent4">
                <a:shade val="45000"/>
                <a:satMod val="135000"/>
              </a:schemeClr>
              <a:prstClr val="white"/>
            </a:duotone>
            <a:extLst>
              <a:ext uri="{BEBA8EAE-BF5A-486C-A8C5-ECC9F3942E4B}">
                <a14:imgProps xmlns:a14="http://schemas.microsoft.com/office/drawing/2010/main">
                  <a14:imgLayer r:embed="rId2">
                    <a14:imgEffect>
                      <a14:artisticLineDrawing trans="25000"/>
                    </a14:imgEffect>
                    <a14:imgEffect>
                      <a14:brightnessContrast bright="19000" contrast="-11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838200" y="1532731"/>
            <a:ext cx="7405688" cy="4937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altLang="en-US" dirty="0"/>
              <a:t>Methodology Used</a:t>
            </a:r>
            <a:endParaRPr lang="en-IN" altLang="en-US" dirty="0"/>
          </a:p>
        </p:txBody>
      </p:sp>
      <p:sp>
        <p:nvSpPr>
          <p:cNvPr id="3" name="Content Placeholder 2"/>
          <p:cNvSpPr>
            <a:spLocks noGrp="1"/>
          </p:cNvSpPr>
          <p:nvPr>
            <p:ph idx="1"/>
          </p:nvPr>
        </p:nvSpPr>
        <p:spPr>
          <a:xfrm>
            <a:off x="761365" y="1627617"/>
            <a:ext cx="7405688" cy="4356941"/>
          </a:xfrm>
        </p:spPr>
        <p:txBody>
          <a:bodyPr>
            <a:noAutofit/>
          </a:bodyPr>
          <a:lstStyle/>
          <a:p>
            <a:pPr marL="0" indent="0">
              <a:buNone/>
            </a:pPr>
            <a:r>
              <a:rPr lang="en-IN" altLang="en-US" sz="2400" b="1" dirty="0"/>
              <a:t>1. </a:t>
            </a:r>
            <a:r>
              <a:rPr lang="en-US" sz="2400" b="1" dirty="0"/>
              <a:t>Initialization and Setup: </a:t>
            </a:r>
            <a:r>
              <a:rPr lang="en-US" sz="1800" dirty="0"/>
              <a:t>Import required libraries and create a Flask web app instance. Configure the app and initialize variables for user information, emotion labels, and a pre-trained Keras model for emotion recognition.</a:t>
            </a:r>
            <a:endParaRPr lang="en-US" sz="1800" dirty="0"/>
          </a:p>
          <a:p>
            <a:pPr marL="0" indent="0">
              <a:buNone/>
            </a:pPr>
            <a:r>
              <a:rPr lang="en-IN" altLang="en-US" sz="2400" b="1" dirty="0"/>
              <a:t> 2. </a:t>
            </a:r>
            <a:r>
              <a:rPr lang="en-US" sz="2400" b="1" dirty="0"/>
              <a:t>Route Definitions:</a:t>
            </a:r>
            <a:endParaRPr lang="en-US" sz="2400" b="1" dirty="0"/>
          </a:p>
          <a:p>
            <a:pPr marL="0" indent="0">
              <a:buNone/>
            </a:pPr>
            <a:r>
              <a:rPr lang="en-US" sz="1800" dirty="0"/>
              <a:t>        /: Renders the landing page for users.</a:t>
            </a:r>
            <a:endParaRPr lang="en-US" sz="1800" dirty="0"/>
          </a:p>
          <a:p>
            <a:pPr marL="0" indent="0">
              <a:buNone/>
            </a:pPr>
            <a:r>
              <a:rPr lang="en-US" sz="1800" dirty="0"/>
              <a:t>        /choose_singer: Captures language selection and renders a page for choosing a singer.</a:t>
            </a:r>
            <a:endParaRPr lang="en-US" sz="1800" dirty="0"/>
          </a:p>
          <a:p>
            <a:pPr marL="0" indent="0">
              <a:buNone/>
            </a:pPr>
            <a:r>
              <a:rPr lang="en-US" sz="1800" dirty="0"/>
              <a:t>        /emotion_detect: Captures webcam video, detects faces, predicts emotions from the detected faces, and opens a YouTube search link based on the predicted emotion, singer, and language.</a:t>
            </a:r>
            <a:endParaRPr lang="en-US" sz="1800" dirty="0"/>
          </a:p>
          <a:p>
            <a:pPr marL="0" indent="0">
              <a:buNone/>
            </a:pPr>
            <a:r>
              <a:rPr lang="en-US" sz="2400" b="1" dirty="0"/>
              <a:t> </a:t>
            </a:r>
            <a:r>
              <a:rPr lang="en-IN" altLang="en-US" sz="2400" b="1" dirty="0"/>
              <a:t>3. </a:t>
            </a:r>
            <a:r>
              <a:rPr lang="en-US" sz="2400" b="1" dirty="0"/>
              <a:t>User Interaction: </a:t>
            </a:r>
            <a:r>
              <a:rPr lang="en-US" sz="1800" dirty="0"/>
              <a:t>Users start on the landing page, choose a language, select a singer, and initiate emotion detection. The app captures their webcam feed, predicts their emotion, and suggests music on YouTube based on their emotions and musical preferences.</a:t>
            </a:r>
            <a:endParaRPr lang="en-US" sz="1800"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2050" name="Picture 2" descr="Face Detection ML Kit Google Developers | lacienciadelcafe.com.ar"/>
          <p:cNvPicPr>
            <a:picLocks noChangeAspect="1" noChangeArrowheads="1"/>
          </p:cNvPicPr>
          <p:nvPr/>
        </p:nvPicPr>
        <p:blipFill rotWithShape="1">
          <a:blip r:embed="rId3">
            <a:extLst>
              <a:ext uri="{28A0092B-C50C-407E-A947-70E740481C1C}">
                <a14:useLocalDpi xmlns:a14="http://schemas.microsoft.com/office/drawing/2010/main" val="0"/>
              </a:ext>
            </a:extLst>
          </a:blip>
          <a:srcRect l="8598" r="21078"/>
          <a:stretch>
            <a:fillRect/>
          </a:stretch>
        </p:blipFill>
        <p:spPr bwMode="auto">
          <a:xfrm>
            <a:off x="8408893" y="1443318"/>
            <a:ext cx="3290047" cy="40573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6" name="Content Placeholder 5"/>
          <p:cNvPicPr>
            <a:picLocks noChangeAspect="1"/>
          </p:cNvPicPr>
          <p:nvPr>
            <p:ph idx="1"/>
          </p:nvPr>
        </p:nvPicPr>
        <p:blipFill>
          <a:blip r:embed="rId1"/>
          <a:stretch>
            <a:fillRect/>
          </a:stretch>
        </p:blipFill>
        <p:spPr>
          <a:xfrm>
            <a:off x="1582420" y="1847850"/>
            <a:ext cx="825690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2033270" y="1825625"/>
            <a:ext cx="797877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3475355" y="1825625"/>
            <a:ext cx="498919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5" name="Content Placeholder 4"/>
          <p:cNvPicPr>
            <a:picLocks noChangeAspect="1"/>
          </p:cNvPicPr>
          <p:nvPr>
            <p:ph sz="half" idx="1"/>
          </p:nvPr>
        </p:nvPicPr>
        <p:blipFill>
          <a:blip r:embed="rId1"/>
          <a:stretch>
            <a:fillRect/>
          </a:stretch>
        </p:blipFill>
        <p:spPr>
          <a:xfrm>
            <a:off x="626110" y="1450340"/>
            <a:ext cx="3241040" cy="3101975"/>
          </a:xfrm>
          <a:prstGeom prst="rect">
            <a:avLst/>
          </a:prstGeom>
        </p:spPr>
      </p:pic>
      <p:pic>
        <p:nvPicPr>
          <p:cNvPr id="3" name="Content Placeholder 2"/>
          <p:cNvPicPr>
            <a:picLocks noChangeAspect="1"/>
          </p:cNvPicPr>
          <p:nvPr>
            <p:ph sz="half" idx="2"/>
          </p:nvPr>
        </p:nvPicPr>
        <p:blipFill>
          <a:blip r:embed="rId2"/>
          <a:stretch>
            <a:fillRect/>
          </a:stretch>
        </p:blipFill>
        <p:spPr>
          <a:xfrm>
            <a:off x="7367270" y="1522730"/>
            <a:ext cx="3986530" cy="3422650"/>
          </a:xfrm>
          <a:prstGeom prst="rect">
            <a:avLst/>
          </a:prstGeom>
        </p:spPr>
      </p:pic>
      <p:pic>
        <p:nvPicPr>
          <p:cNvPr id="6" name="Picture 5"/>
          <p:cNvPicPr>
            <a:picLocks noChangeAspect="1"/>
          </p:cNvPicPr>
          <p:nvPr/>
        </p:nvPicPr>
        <p:blipFill>
          <a:blip r:embed="rId3"/>
          <a:stretch>
            <a:fillRect/>
          </a:stretch>
        </p:blipFill>
        <p:spPr>
          <a:xfrm>
            <a:off x="3692525" y="2837815"/>
            <a:ext cx="3806825" cy="3266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panose="02020603050405020304"/>
                <a:cs typeface="Times New Roman" panose="02020603050405020304"/>
              </a:rPr>
              <a:t>Outline</a:t>
            </a:r>
            <a:endParaRPr lang="en-US" b="1" dirty="0">
              <a:latin typeface="Times New Roman" panose="02020603050405020304"/>
              <a:cs typeface="Times New Roman" panose="02020603050405020304"/>
            </a:endParaRP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panose="02020603050405020304"/>
                <a:cs typeface="Times New Roman" panose="02020603050405020304"/>
              </a:rPr>
              <a:t>Introduction to Project</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Problem Formulation</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Objectives of the work </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Literature survey</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Methodology used</a:t>
            </a:r>
            <a:endParaRPr lang="en-US" dirty="0">
              <a:latin typeface="Times New Roman" panose="02020603050405020304"/>
              <a:cs typeface="Times New Roman" panose="02020603050405020304"/>
            </a:endParaRPr>
          </a:p>
          <a:p>
            <a:r>
              <a:rPr lang="en-US" spc="-10" dirty="0">
                <a:latin typeface="Times New Roman" panose="02020603050405020304"/>
                <a:cs typeface="Times New Roman" panose="02020603050405020304"/>
              </a:rPr>
              <a:t>Results and Outputs</a:t>
            </a:r>
            <a:endParaRPr lang="en-US" spc="-10" dirty="0">
              <a:latin typeface="Times New Roman" panose="02020603050405020304"/>
              <a:cs typeface="Times New Roman" panose="02020603050405020304"/>
            </a:endParaRPr>
          </a:p>
          <a:p>
            <a:r>
              <a:rPr lang="en-US" spc="-10" dirty="0">
                <a:latin typeface="Times New Roman" panose="02020603050405020304"/>
                <a:cs typeface="Times New Roman" panose="02020603050405020304"/>
              </a:rPr>
              <a:t>Conclusion</a:t>
            </a:r>
            <a:endParaRPr lang="en-US" spc="-10"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Future Scope</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9" name="Content Placeholder 8"/>
          <p:cNvPicPr>
            <a:picLocks noChangeAspect="1"/>
          </p:cNvPicPr>
          <p:nvPr>
            <p:ph sz="half" idx="1"/>
          </p:nvPr>
        </p:nvPicPr>
        <p:blipFill>
          <a:blip r:embed="rId1"/>
          <a:stretch>
            <a:fillRect/>
          </a:stretch>
        </p:blipFill>
        <p:spPr>
          <a:xfrm>
            <a:off x="838200" y="2733675"/>
            <a:ext cx="5181600" cy="2534285"/>
          </a:xfrm>
          <a:prstGeom prst="rect">
            <a:avLst/>
          </a:prstGeom>
        </p:spPr>
      </p:pic>
      <p:pic>
        <p:nvPicPr>
          <p:cNvPr id="10" name="Content Placeholder 9"/>
          <p:cNvPicPr>
            <a:picLocks noChangeAspect="1"/>
          </p:cNvPicPr>
          <p:nvPr>
            <p:ph sz="half" idx="2"/>
          </p:nvPr>
        </p:nvPicPr>
        <p:blipFill>
          <a:blip r:embed="rId2"/>
          <a:stretch>
            <a:fillRect/>
          </a:stretch>
        </p:blipFill>
        <p:spPr>
          <a:xfrm>
            <a:off x="6172200" y="2534920"/>
            <a:ext cx="5181600" cy="29317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US" dirty="0"/>
          </a:p>
        </p:txBody>
      </p:sp>
      <p:sp>
        <p:nvSpPr>
          <p:cNvPr id="3" name="Content Placeholder 2"/>
          <p:cNvSpPr>
            <a:spLocks noGrp="1"/>
          </p:cNvSpPr>
          <p:nvPr>
            <p:ph idx="1"/>
          </p:nvPr>
        </p:nvSpPr>
        <p:spPr/>
        <p:txBody>
          <a:bodyPr>
            <a:noAutofit/>
          </a:bodyPr>
          <a:lstStyle/>
          <a:p>
            <a:pPr marL="0" indent="0">
              <a:buNone/>
            </a:pPr>
            <a:r>
              <a:rPr lang="en-US" sz="3200" dirty="0"/>
              <a:t>In conclusion, the "Facial Recognition To Detect Mood And Suggest Songs Accordingly" project represents an exciting and innovative endeavor at the crossroads of technology, emotion analysis, and music recommendation. This project aspires to provide a unique and highly personalized music listening experience by leveraging facial recognition technology to detect the user's current emotional state and recommend songs accordingly</a:t>
            </a:r>
            <a:endParaRPr lang="en-US" sz="3200"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endParaRPr lang="en-US" dirty="0"/>
          </a:p>
        </p:txBody>
      </p:sp>
      <p:sp>
        <p:nvSpPr>
          <p:cNvPr id="3" name="Content Placeholder 2"/>
          <p:cNvSpPr>
            <a:spLocks noGrp="1"/>
          </p:cNvSpPr>
          <p:nvPr>
            <p:ph idx="1"/>
          </p:nvPr>
        </p:nvSpPr>
        <p:spPr/>
        <p:txBody>
          <a:bodyPr>
            <a:normAutofit fontScale="90000"/>
          </a:bodyPr>
          <a:lstStyle/>
          <a:p>
            <a:r>
              <a:rPr lang="en-US" dirty="0"/>
              <a:t>Train a larger and more diverse model. The model used in this project was trained on a relatively small dataset </a:t>
            </a:r>
            <a:r>
              <a:rPr lang="en-IN" altLang="en-US" dirty="0"/>
              <a:t> </a:t>
            </a:r>
            <a:r>
              <a:rPr lang="en-US" dirty="0"/>
              <a:t>of facial expressions. Training a larger and more diverse model could improve the accuracy of the system.</a:t>
            </a:r>
            <a:endParaRPr lang="en-US" dirty="0"/>
          </a:p>
          <a:p>
            <a:r>
              <a:rPr lang="en-US" dirty="0"/>
              <a:t>Explore the use of other facial features. In addition to the facial features used in this project (e.g., eyebrows, eyes, mouth), other facial features, such as eye gaze and head pose, could also be used to improve the accuracy of mood detection.</a:t>
            </a:r>
            <a:endParaRPr lang="en-US" dirty="0"/>
          </a:p>
          <a:p>
            <a:r>
              <a:rPr lang="en-US" dirty="0"/>
              <a:t>Develop a mental health monitoring system. A mental health professional</a:t>
            </a:r>
            <a:r>
              <a:rPr lang="en-IN" altLang="en-US" dirty="0"/>
              <a:t> </a:t>
            </a:r>
            <a:r>
              <a:rPr lang="en-US" dirty="0"/>
              <a:t>could use a mood detection system to monitor the mental health of their patients and identify those who may be at risk of developing mental</a:t>
            </a:r>
            <a:r>
              <a:rPr lang="en-IN" altLang="en-US" dirty="0"/>
              <a:t> </a:t>
            </a:r>
            <a:r>
              <a:rPr lang="en-US" dirty="0"/>
              <a:t>health problems.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en-US" dirty="0"/>
          </a:p>
        </p:txBody>
      </p:sp>
      <p:sp>
        <p:nvSpPr>
          <p:cNvPr id="3" name="Content Placeholder 2"/>
          <p:cNvSpPr>
            <a:spLocks noGrp="1"/>
          </p:cNvSpPr>
          <p:nvPr>
            <p:ph idx="1"/>
          </p:nvPr>
        </p:nvSpPr>
        <p:spPr/>
        <p:txBody>
          <a:bodyPr>
            <a:normAutofit/>
          </a:bodyPr>
          <a:lstStyle/>
          <a:p>
            <a:r>
              <a:rPr lang="en-US" dirty="0"/>
              <a:t>[1] Liu, M., Wang, X., &amp; Li, J. (2019). Emotion recognition in conversation using a sequence-to-sequence model with long short-term memory. IEEE Access, 7, 28984-28992.</a:t>
            </a:r>
            <a:endParaRPr lang="en-US" dirty="0"/>
          </a:p>
          <a:p>
            <a:r>
              <a:rPr lang="en-US" dirty="0"/>
              <a:t>[2] Jang, J. S., &amp; An, W. (2017). Facial expression recognition using CNN: A survey. Sensors, 17(7), 1473.</a:t>
            </a:r>
            <a:endParaRPr lang="en-US" dirty="0"/>
          </a:p>
          <a:p>
            <a:r>
              <a:rPr lang="en-US" dirty="0"/>
              <a:t>[3]</a:t>
            </a:r>
            <a:r>
              <a:rPr lang="en-US" dirty="0" err="1"/>
              <a:t>Pampalk</a:t>
            </a:r>
            <a:r>
              <a:rPr lang="en-US" dirty="0"/>
              <a:t>, E. (2006). </a:t>
            </a:r>
            <a:r>
              <a:rPr lang="en-US" dirty="0" err="1"/>
              <a:t>Auralization</a:t>
            </a:r>
            <a:r>
              <a:rPr lang="en-US" dirty="0"/>
              <a:t> of music style. IEEE Transactions on Multimedia, 8(2), 281-290.</a:t>
            </a:r>
            <a:endParaRPr lang="en-US" dirty="0"/>
          </a:p>
          <a:p>
            <a:r>
              <a:rPr lang="en-US" dirty="0"/>
              <a:t>[4] </a:t>
            </a:r>
            <a:r>
              <a:rPr lang="en-US" dirty="0" err="1"/>
              <a:t>Tzanetakis</a:t>
            </a:r>
            <a:r>
              <a:rPr lang="en-US" dirty="0"/>
              <a:t>, G., &amp; Cook, P. (2002). Musical genre classification of audio signals. IEEE Transactions on Speech and Audio Processing, 10(5), 293-302.</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67775" y="1461152"/>
            <a:ext cx="7401185" cy="4938188"/>
          </a:xfrm>
          <a:prstGeom prst="rect">
            <a:avLst/>
          </a:prstGeom>
        </p:spPr>
      </p:pic>
      <p:sp>
        <p:nvSpPr>
          <p:cNvPr id="2" name="Title 1"/>
          <p:cNvSpPr>
            <a:spLocks noGrp="1"/>
          </p:cNvSpPr>
          <p:nvPr>
            <p:ph type="title"/>
          </p:nvPr>
        </p:nvSpPr>
        <p:spPr/>
        <p:txBody>
          <a:bodyPr/>
          <a:lstStyle/>
          <a:p>
            <a:r>
              <a:rPr lang="en-US" dirty="0"/>
              <a:t>Introduction to Project</a:t>
            </a:r>
            <a:endParaRPr lang="en-US" dirty="0"/>
          </a:p>
        </p:txBody>
      </p:sp>
      <p:sp>
        <p:nvSpPr>
          <p:cNvPr id="3" name="Content Placeholder 2"/>
          <p:cNvSpPr>
            <a:spLocks noGrp="1"/>
          </p:cNvSpPr>
          <p:nvPr>
            <p:ph idx="1"/>
          </p:nvPr>
        </p:nvSpPr>
        <p:spPr>
          <a:xfrm>
            <a:off x="838200" y="1825625"/>
            <a:ext cx="7615518" cy="4351338"/>
          </a:xfrm>
        </p:spPr>
        <p:txBody>
          <a:bodyPr>
            <a:normAutofit lnSpcReduction="10000"/>
          </a:bodyPr>
          <a:lstStyle/>
          <a:p>
            <a:pPr marL="0" indent="0">
              <a:buNone/>
            </a:pPr>
            <a:r>
              <a:rPr lang="en-US" dirty="0"/>
              <a:t>In today's digital age, music is an integral part of daily life, offering entertainment, relaxation, and emotional support.</a:t>
            </a:r>
            <a:endParaRPr lang="en-US" dirty="0"/>
          </a:p>
          <a:p>
            <a:pPr marL="0" indent="0">
              <a:buNone/>
            </a:pPr>
            <a:r>
              <a:rPr lang="en-US" dirty="0"/>
              <a:t>However, the challenge lies in selecting the right music that matches an individual's current mood and emotional state.</a:t>
            </a:r>
            <a:endParaRPr lang="en-US" dirty="0"/>
          </a:p>
          <a:p>
            <a:pPr marL="0" indent="0">
              <a:buNone/>
            </a:pPr>
            <a:r>
              <a:rPr lang="en-US" dirty="0"/>
              <a:t>This project seeks to address this issue by developing a system that employs facial recognition technology to accurately detect a user's mood and suggest songs that resonate with their emotions.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1026" name="Picture 2" descr="Inside Out' | Geek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3056"/>
          <a:stretch>
            <a:fillRect/>
          </a:stretch>
        </p:blipFill>
        <p:spPr bwMode="auto">
          <a:xfrm>
            <a:off x="8610600" y="1461152"/>
            <a:ext cx="2743200" cy="4356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d Times With Bad Music - JSTOR Daily"/>
          <p:cNvPicPr>
            <a:picLocks noChangeAspect="1" noChangeArrowheads="1"/>
          </p:cNvPicPr>
          <p:nvPr/>
        </p:nvPicPr>
        <p:blipFill>
          <a:blip r:embed="rId1">
            <a:duotone>
              <a:schemeClr val="accent4">
                <a:shade val="45000"/>
                <a:satMod val="135000"/>
              </a:schemeClr>
              <a:prstClr val="white"/>
            </a:duotone>
            <a:extLst>
              <a:ext uri="{BEBA8EAE-BF5A-486C-A8C5-ECC9F3942E4B}">
                <a14:imgProps xmlns:a14="http://schemas.microsoft.com/office/drawing/2010/main">
                  <a14:imgLayer r:embed="rId2">
                    <a14:imgEffect>
                      <a14:artisticLineDrawing trans="25000"/>
                    </a14:imgEffect>
                    <a14:imgEffect>
                      <a14:brightnessContrast bright="19000" contrast="-11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838200" y="1532731"/>
            <a:ext cx="7405688" cy="4937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Introduction to Project</a:t>
            </a:r>
            <a:endParaRPr lang="en-US" dirty="0"/>
          </a:p>
        </p:txBody>
      </p:sp>
      <p:sp>
        <p:nvSpPr>
          <p:cNvPr id="3" name="Content Placeholder 2"/>
          <p:cNvSpPr>
            <a:spLocks noGrp="1"/>
          </p:cNvSpPr>
          <p:nvPr>
            <p:ph idx="1"/>
          </p:nvPr>
        </p:nvSpPr>
        <p:spPr>
          <a:xfrm>
            <a:off x="838200" y="1820022"/>
            <a:ext cx="7405688" cy="4356941"/>
          </a:xfrm>
        </p:spPr>
        <p:txBody>
          <a:bodyPr>
            <a:normAutofit fontScale="92500" lnSpcReduction="10000"/>
          </a:bodyPr>
          <a:lstStyle/>
          <a:p>
            <a:pPr marL="0" indent="0">
              <a:buNone/>
            </a:pPr>
            <a:r>
              <a:rPr lang="en-US" dirty="0"/>
              <a:t>This project aims to leverage facial recognition to detect the user's mood and suggest music that aligns with their emotional state, thereby enhancing the music listening experience.</a:t>
            </a:r>
            <a:endParaRPr lang="en-US" dirty="0"/>
          </a:p>
          <a:p>
            <a:pPr marL="0" indent="0">
              <a:buNone/>
            </a:pPr>
            <a:r>
              <a:rPr lang="en-US" dirty="0"/>
              <a:t>The primary goal of this project is to address this issue by developing a groundbreaking system that utilizes facial recognition technology to detect a user's mood in real-time and suggest songs that harmonize with their emotional context. This system, at its core, aims to enhance the user's music listening experience by providing personalized and emotionally resonant recommendations.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2050" name="Picture 2" descr="Face Detection ML Kit Google Developers | lacienciadelcafe.com.ar"/>
          <p:cNvPicPr>
            <a:picLocks noChangeAspect="1" noChangeArrowheads="1"/>
          </p:cNvPicPr>
          <p:nvPr/>
        </p:nvPicPr>
        <p:blipFill rotWithShape="1">
          <a:blip r:embed="rId3">
            <a:extLst>
              <a:ext uri="{28A0092B-C50C-407E-A947-70E740481C1C}">
                <a14:useLocalDpi xmlns:a14="http://schemas.microsoft.com/office/drawing/2010/main" val="0"/>
              </a:ext>
            </a:extLst>
          </a:blip>
          <a:srcRect l="8598" r="21078"/>
          <a:stretch>
            <a:fillRect/>
          </a:stretch>
        </p:blipFill>
        <p:spPr bwMode="auto">
          <a:xfrm>
            <a:off x="8408893" y="1443318"/>
            <a:ext cx="3290047" cy="40573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endParaRPr lang="en-US" dirty="0"/>
          </a:p>
        </p:txBody>
      </p:sp>
      <p:sp>
        <p:nvSpPr>
          <p:cNvPr id="3" name="Content Placeholder 2"/>
          <p:cNvSpPr>
            <a:spLocks noGrp="1"/>
          </p:cNvSpPr>
          <p:nvPr>
            <p:ph idx="1"/>
          </p:nvPr>
        </p:nvSpPr>
        <p:spPr>
          <a:xfrm>
            <a:off x="838200" y="1825625"/>
            <a:ext cx="6898341" cy="4351338"/>
          </a:xfrm>
        </p:spPr>
        <p:txBody>
          <a:bodyPr/>
          <a:lstStyle/>
          <a:p>
            <a:pPr marL="0" indent="0">
              <a:buNone/>
            </a:pPr>
            <a:r>
              <a:rPr lang="en-US" dirty="0"/>
              <a:t>The central problem at hand involves developing a sophisticated system that can seamlessly blend facial recognition technology with music recommendation to enhance the user's music listening experience. This system must accurately detect the user's mood through facial expressions, classify these emotions effectively, and offer song recommendations that align with the user's emotional state at that very moment.</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3074" name="Picture 2" descr="920+ Scratching Head Illustrations, Royalty-Free Vector Graphics &amp; Clip Art  - iStock | Man scratching head, Woman scratching head, Person scratching  head"/>
          <p:cNvPicPr>
            <a:picLocks noChangeAspect="1" noChangeArrowheads="1"/>
          </p:cNvPicPr>
          <p:nvPr/>
        </p:nvPicPr>
        <p:blipFill rotWithShape="1">
          <a:blip r:embed="rId1">
            <a:extLst>
              <a:ext uri="{28A0092B-C50C-407E-A947-70E740481C1C}">
                <a14:useLocalDpi xmlns:a14="http://schemas.microsoft.com/office/drawing/2010/main" val="0"/>
              </a:ext>
            </a:extLst>
          </a:blip>
          <a:srcRect l="16111" r="17793"/>
          <a:stretch>
            <a:fillRect/>
          </a:stretch>
        </p:blipFill>
        <p:spPr bwMode="auto">
          <a:xfrm>
            <a:off x="8310282" y="1462644"/>
            <a:ext cx="3191437" cy="4420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r>
              <a:rPr lang="en-US"/>
              <a:t>of the Work</a:t>
            </a:r>
            <a:endParaRPr lang="en-US" dirty="0"/>
          </a:p>
        </p:txBody>
      </p:sp>
      <p:sp>
        <p:nvSpPr>
          <p:cNvPr id="3" name="Content Placeholder 2"/>
          <p:cNvSpPr>
            <a:spLocks noGrp="1"/>
          </p:cNvSpPr>
          <p:nvPr>
            <p:ph idx="1"/>
          </p:nvPr>
        </p:nvSpPr>
        <p:spPr>
          <a:xfrm>
            <a:off x="838200" y="1825625"/>
            <a:ext cx="5937504" cy="4351338"/>
          </a:xfrm>
        </p:spPr>
        <p:txBody>
          <a:bodyPr/>
          <a:lstStyle/>
          <a:p>
            <a:pPr marL="0" indent="0">
              <a:buNone/>
            </a:pPr>
            <a:r>
              <a:rPr lang="en-US" dirty="0"/>
              <a:t>Project objective is to create a single program  that can replace and effectively combine all the listed features :</a:t>
            </a:r>
            <a:endParaRPr lang="en-US" dirty="0"/>
          </a:p>
          <a:p>
            <a:r>
              <a:rPr lang="en-US" dirty="0"/>
              <a:t>Facial Recognition System </a:t>
            </a:r>
            <a:endParaRPr lang="en-US" dirty="0"/>
          </a:p>
          <a:p>
            <a:r>
              <a:rPr lang="en-US" dirty="0"/>
              <a:t>Emotion Classification</a:t>
            </a:r>
            <a:endParaRPr lang="en-US" dirty="0"/>
          </a:p>
          <a:p>
            <a:r>
              <a:rPr lang="en-US" dirty="0"/>
              <a:t>Music Recommendation Engine</a:t>
            </a:r>
            <a:endParaRPr lang="en-US" dirty="0"/>
          </a:p>
          <a:p>
            <a:r>
              <a:rPr lang="en-US" dirty="0"/>
              <a:t>Ethical Considerations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6" name="Picture 5"/>
          <p:cNvPicPr>
            <a:picLocks noChangeAspect="1"/>
          </p:cNvPicPr>
          <p:nvPr/>
        </p:nvPicPr>
        <p:blipFill rotWithShape="1">
          <a:blip r:embed="rId1">
            <a:extLst>
              <a:ext uri="{BEBA8EAE-BF5A-486C-A8C5-ECC9F3942E4B}">
                <a14:imgProps xmlns:a14="http://schemas.microsoft.com/office/drawing/2010/main">
                  <a14:imgLayer r:embed="rId2">
                    <a14:imgEffect>
                      <a14:colorTemperature colorTemp="7200"/>
                    </a14:imgEffect>
                  </a14:imgLayer>
                </a14:imgProps>
              </a:ext>
            </a:extLst>
          </a:blip>
          <a:srcRect t="3167" b="3538"/>
          <a:stretch>
            <a:fillRect/>
          </a:stretch>
        </p:blipFill>
        <p:spPr>
          <a:xfrm>
            <a:off x="6239992" y="1289303"/>
            <a:ext cx="5466001" cy="43513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graphicFrame>
        <p:nvGraphicFramePr>
          <p:cNvPr id="13" name="Table 13"/>
          <p:cNvGraphicFramePr>
            <a:graphicFrameLocks noGrp="1"/>
          </p:cNvGraphicFramePr>
          <p:nvPr>
            <p:ph idx="1"/>
          </p:nvPr>
        </p:nvGraphicFramePr>
        <p:xfrm>
          <a:off x="838200" y="1825625"/>
          <a:ext cx="10636631" cy="4302760"/>
        </p:xfrm>
        <a:graphic>
          <a:graphicData uri="http://schemas.openxmlformats.org/drawingml/2006/table">
            <a:tbl>
              <a:tblPr firstRow="1" bandRow="1">
                <a:tableStyleId>{5C22544A-7EE6-4342-B048-85BDC9FD1C3A}</a:tableStyleId>
              </a:tblPr>
              <a:tblGrid>
                <a:gridCol w="1110521"/>
                <a:gridCol w="3972394"/>
                <a:gridCol w="1648918"/>
                <a:gridCol w="1275273"/>
                <a:gridCol w="876925"/>
                <a:gridCol w="1752600"/>
              </a:tblGrid>
              <a:tr h="370840">
                <a:tc>
                  <a:txBody>
                    <a:bodyPr/>
                    <a:lstStyle/>
                    <a:p>
                      <a:pPr algn="ctr"/>
                      <a:r>
                        <a:rPr lang="en-IN" sz="1800" b="1" kern="1200" dirty="0">
                          <a:solidFill>
                            <a:schemeClr val="lt1"/>
                          </a:solidFill>
                          <a:effectLst/>
                          <a:latin typeface="+mn-lt"/>
                          <a:ea typeface="+mn-ea"/>
                          <a:cs typeface="+mn-cs"/>
                        </a:rPr>
                        <a:t>Year and</a:t>
                      </a:r>
                      <a:endParaRPr lang="en-IN" sz="1800" b="1" kern="1200" dirty="0">
                        <a:solidFill>
                          <a:schemeClr val="lt1"/>
                        </a:solidFill>
                        <a:effectLst/>
                        <a:latin typeface="+mn-lt"/>
                        <a:ea typeface="+mn-ea"/>
                        <a:cs typeface="+mn-cs"/>
                      </a:endParaRPr>
                    </a:p>
                    <a:p>
                      <a:pPr algn="ctr"/>
                      <a:r>
                        <a:rPr lang="en-IN" sz="1800" b="1" kern="1200" dirty="0">
                          <a:solidFill>
                            <a:schemeClr val="lt1"/>
                          </a:solidFill>
                          <a:effectLst/>
                          <a:latin typeface="+mn-lt"/>
                          <a:ea typeface="+mn-ea"/>
                          <a:cs typeface="+mn-cs"/>
                        </a:rPr>
                        <a:t>Citation</a:t>
                      </a:r>
                      <a:endParaRPr lang="en-IN" dirty="0"/>
                    </a:p>
                  </a:txBody>
                  <a:tcPr/>
                </a:tc>
                <a:tc>
                  <a:txBody>
                    <a:bodyPr/>
                    <a:lstStyle/>
                    <a:p>
                      <a:pPr algn="ctr"/>
                      <a:r>
                        <a:rPr lang="en-IN" sz="1800" b="1" kern="1200" dirty="0">
                          <a:solidFill>
                            <a:schemeClr val="lt1"/>
                          </a:solidFill>
                          <a:effectLst/>
                          <a:latin typeface="+mn-lt"/>
                          <a:ea typeface="+mn-ea"/>
                          <a:cs typeface="+mn-cs"/>
                        </a:rPr>
                        <a:t>Article/ Author</a:t>
                      </a:r>
                      <a:endParaRPr lang="en-IN" dirty="0"/>
                    </a:p>
                  </a:txBody>
                  <a:tcPr/>
                </a:tc>
                <a:tc>
                  <a:txBody>
                    <a:bodyPr/>
                    <a:lstStyle/>
                    <a:p>
                      <a:pPr algn="ctr"/>
                      <a:r>
                        <a:rPr lang="en-IN" sz="1800" b="1" kern="1200" dirty="0">
                          <a:solidFill>
                            <a:schemeClr val="lt1"/>
                          </a:solidFill>
                          <a:effectLst/>
                          <a:latin typeface="+mn-lt"/>
                          <a:ea typeface="+mn-ea"/>
                          <a:cs typeface="+mn-cs"/>
                        </a:rPr>
                        <a:t>Tools/ Software</a:t>
                      </a:r>
                      <a:endParaRPr lang="en-IN" dirty="0"/>
                    </a:p>
                  </a:txBody>
                  <a:tcPr/>
                </a:tc>
                <a:tc>
                  <a:txBody>
                    <a:bodyPr/>
                    <a:lstStyle/>
                    <a:p>
                      <a:pPr algn="ctr"/>
                      <a:r>
                        <a:rPr lang="en-IN" sz="1800" b="1" kern="1200" dirty="0">
                          <a:solidFill>
                            <a:schemeClr val="lt1"/>
                          </a:solidFill>
                          <a:effectLst/>
                          <a:latin typeface="+mn-lt"/>
                          <a:ea typeface="+mn-ea"/>
                          <a:cs typeface="+mn-cs"/>
                        </a:rPr>
                        <a:t>Technique</a:t>
                      </a:r>
                      <a:endParaRPr lang="en-IN" dirty="0"/>
                    </a:p>
                  </a:txBody>
                  <a:tcPr/>
                </a:tc>
                <a:tc>
                  <a:txBody>
                    <a:bodyPr/>
                    <a:lstStyle/>
                    <a:p>
                      <a:pPr algn="ctr"/>
                      <a:r>
                        <a:rPr lang="en-IN" sz="1800" b="1" kern="1200" dirty="0">
                          <a:solidFill>
                            <a:schemeClr val="lt1"/>
                          </a:solidFill>
                          <a:effectLst/>
                          <a:latin typeface="+mn-lt"/>
                          <a:ea typeface="+mn-ea"/>
                          <a:cs typeface="+mn-cs"/>
                        </a:rPr>
                        <a:t>Source</a:t>
                      </a:r>
                      <a:endParaRPr lang="en-IN" dirty="0"/>
                    </a:p>
                  </a:txBody>
                  <a:tcPr/>
                </a:tc>
                <a:tc>
                  <a:txBody>
                    <a:bodyPr/>
                    <a:lstStyle/>
                    <a:p>
                      <a:pPr algn="ctr"/>
                      <a:r>
                        <a:rPr lang="en-IN" sz="1800" b="1" kern="1200" dirty="0">
                          <a:solidFill>
                            <a:schemeClr val="lt1"/>
                          </a:solidFill>
                          <a:effectLst/>
                          <a:latin typeface="+mn-lt"/>
                          <a:ea typeface="+mn-ea"/>
                          <a:cs typeface="+mn-cs"/>
                        </a:rPr>
                        <a:t>Evaluation Parameter</a:t>
                      </a:r>
                      <a:endParaRPr lang="en-IN" dirty="0"/>
                    </a:p>
                  </a:txBody>
                  <a:tcPr/>
                </a:tc>
              </a:tr>
              <a:tr h="370840">
                <a:tc>
                  <a:txBody>
                    <a:bodyPr/>
                    <a:lstStyle/>
                    <a:p>
                      <a:pPr algn="ctr"/>
                      <a:r>
                        <a:rPr lang="en-US" dirty="0"/>
                        <a:t>2023</a:t>
                      </a:r>
                      <a:endParaRPr lang="en-IN" dirty="0"/>
                    </a:p>
                  </a:txBody>
                  <a:tcPr/>
                </a:tc>
                <a:tc>
                  <a:txBody>
                    <a:bodyPr/>
                    <a:lstStyle/>
                    <a:p>
                      <a:pPr algn="ctr"/>
                      <a:r>
                        <a:rPr lang="en-IN" sz="1800" kern="1200" dirty="0">
                          <a:solidFill>
                            <a:schemeClr val="dk1"/>
                          </a:solidFill>
                          <a:effectLst/>
                          <a:latin typeface="+mn-lt"/>
                          <a:ea typeface="+mn-ea"/>
                          <a:cs typeface="+mn-cs"/>
                        </a:rPr>
                        <a:t>Facial Emotion Recognition and Music Recommendation System Based on Facial Expression Analysis</a:t>
                      </a:r>
                      <a:endParaRPr lang="en-IN" sz="1800" dirty="0"/>
                    </a:p>
                  </a:txBody>
                  <a:tcPr/>
                </a:tc>
                <a:tc>
                  <a:txBody>
                    <a:bodyPr/>
                    <a:lstStyle/>
                    <a:p>
                      <a:pPr algn="ctr"/>
                      <a:r>
                        <a:rPr lang="en-US" dirty="0"/>
                        <a:t>Deep Learning</a:t>
                      </a:r>
                      <a:endParaRPr lang="en-IN" dirty="0"/>
                    </a:p>
                  </a:txBody>
                  <a:tcPr/>
                </a:tc>
                <a:tc>
                  <a:txBody>
                    <a:bodyPr/>
                    <a:lstStyle/>
                    <a:p>
                      <a:pPr algn="ctr"/>
                      <a:r>
                        <a:rPr lang="en-US" dirty="0"/>
                        <a:t>CNN</a:t>
                      </a:r>
                      <a:endParaRPr lang="en-IN" dirty="0"/>
                    </a:p>
                  </a:txBody>
                  <a:tcPr/>
                </a:tc>
                <a:tc>
                  <a:txBody>
                    <a:bodyPr/>
                    <a:lstStyle/>
                    <a:p>
                      <a:pPr algn="ctr"/>
                      <a:r>
                        <a:rPr lang="en-US" dirty="0"/>
                        <a:t>IEEE</a:t>
                      </a:r>
                      <a:endParaRPr lang="en-IN" dirty="0"/>
                    </a:p>
                  </a:txBody>
                  <a:tcPr/>
                </a:tc>
                <a:tc>
                  <a:txBody>
                    <a:bodyPr/>
                    <a:lstStyle/>
                    <a:p>
                      <a:pPr algn="ctr"/>
                      <a:r>
                        <a:rPr lang="en-IN" sz="1800" kern="1200" dirty="0">
                          <a:solidFill>
                            <a:schemeClr val="dk1"/>
                          </a:solidFill>
                          <a:effectLst/>
                          <a:latin typeface="+mn-lt"/>
                          <a:ea typeface="+mn-ea"/>
                          <a:cs typeface="+mn-cs"/>
                        </a:rPr>
                        <a:t>Accuracy is 73.02%</a:t>
                      </a:r>
                      <a:endParaRPr lang="en-IN" dirty="0"/>
                    </a:p>
                  </a:txBody>
                  <a:tcPr/>
                </a:tc>
              </a:tr>
              <a:tr h="370840">
                <a:tc>
                  <a:txBody>
                    <a:bodyPr/>
                    <a:lstStyle/>
                    <a:p>
                      <a:pPr algn="ctr"/>
                      <a:r>
                        <a:rPr lang="en-US" dirty="0"/>
                        <a:t>2021</a:t>
                      </a:r>
                      <a:endParaRPr lang="en-IN" dirty="0"/>
                    </a:p>
                  </a:txBody>
                  <a:tcPr/>
                </a:tc>
                <a:tc>
                  <a:txBody>
                    <a:bodyPr/>
                    <a:lstStyle/>
                    <a:p>
                      <a:pPr algn="ctr"/>
                      <a:r>
                        <a:rPr lang="en-IN" sz="1800" kern="1200" dirty="0">
                          <a:solidFill>
                            <a:schemeClr val="dk1"/>
                          </a:solidFill>
                          <a:effectLst/>
                          <a:latin typeface="+mn-lt"/>
                          <a:ea typeface="+mn-ea"/>
                          <a:cs typeface="+mn-cs"/>
                        </a:rPr>
                        <a:t>Music Recommendation Based on Face Emotion Recognition"</a:t>
                      </a:r>
                      <a:endParaRPr lang="en-IN" dirty="0"/>
                    </a:p>
                  </a:txBody>
                  <a:tcPr/>
                </a:tc>
                <a:tc>
                  <a:txBody>
                    <a:bodyPr/>
                    <a:lstStyle/>
                    <a:p>
                      <a:pPr algn="ctr"/>
                      <a:r>
                        <a:rPr lang="en-IN" sz="1800" kern="1200" dirty="0">
                          <a:solidFill>
                            <a:schemeClr val="dk1"/>
                          </a:solidFill>
                          <a:effectLst/>
                          <a:latin typeface="+mn-lt"/>
                          <a:ea typeface="+mn-ea"/>
                          <a:cs typeface="+mn-cs"/>
                        </a:rPr>
                        <a:t>Python Deep Learning</a:t>
                      </a:r>
                      <a:endParaRPr lang="en-IN" dirty="0"/>
                    </a:p>
                  </a:txBody>
                  <a:tcPr/>
                </a:tc>
                <a:tc>
                  <a:txBody>
                    <a:bodyPr/>
                    <a:lstStyle/>
                    <a:p>
                      <a:pPr algn="ctr"/>
                      <a:r>
                        <a:rPr lang="en-US" dirty="0"/>
                        <a:t>CNN</a:t>
                      </a:r>
                      <a:endParaRPr lang="en-IN" dirty="0"/>
                    </a:p>
                  </a:txBody>
                  <a:tcPr/>
                </a:tc>
                <a:tc>
                  <a:txBody>
                    <a:bodyPr/>
                    <a:lstStyle/>
                    <a:p>
                      <a:pPr algn="ctr"/>
                      <a:r>
                        <a:rPr lang="en-IN" sz="1800" kern="1200" dirty="0">
                          <a:solidFill>
                            <a:schemeClr val="dk1"/>
                          </a:solidFill>
                          <a:effectLst/>
                          <a:latin typeface="+mn-lt"/>
                          <a:ea typeface="+mn-ea"/>
                          <a:cs typeface="+mn-cs"/>
                        </a:rPr>
                        <a:t>https://shorturl.at/BCIVZ</a:t>
                      </a:r>
                      <a:endParaRPr lang="en-IN" dirty="0"/>
                    </a:p>
                  </a:txBody>
                  <a:tcPr/>
                </a:tc>
                <a:tc>
                  <a:txBody>
                    <a:bodyPr/>
                    <a:lstStyle/>
                    <a:p>
                      <a:pPr algn="ctr"/>
                      <a:r>
                        <a:rPr lang="en-IN" sz="1800" kern="1200" dirty="0">
                          <a:solidFill>
                            <a:schemeClr val="dk1"/>
                          </a:solidFill>
                          <a:effectLst/>
                          <a:latin typeface="+mn-lt"/>
                          <a:ea typeface="+mn-ea"/>
                          <a:cs typeface="+mn-cs"/>
                        </a:rPr>
                        <a:t>Accuracy of 80%</a:t>
                      </a:r>
                      <a:endParaRPr lang="en-IN" dirty="0"/>
                    </a:p>
                  </a:txBody>
                  <a:tcPr/>
                </a:tc>
              </a:tr>
              <a:tr h="370840">
                <a:tc>
                  <a:txBody>
                    <a:bodyPr/>
                    <a:lstStyle/>
                    <a:p>
                      <a:pPr algn="ctr"/>
                      <a:r>
                        <a:rPr lang="en-IN" sz="1800" kern="1200" dirty="0">
                          <a:solidFill>
                            <a:schemeClr val="dk1"/>
                          </a:solidFill>
                          <a:effectLst/>
                          <a:latin typeface="+mn-lt"/>
                          <a:ea typeface="+mn-ea"/>
                          <a:cs typeface="+mn-cs"/>
                        </a:rPr>
                        <a:t>2020</a:t>
                      </a:r>
                      <a:endParaRPr lang="en-IN" dirty="0"/>
                    </a:p>
                  </a:txBody>
                  <a:tcPr/>
                </a:tc>
                <a:tc>
                  <a:txBody>
                    <a:bodyPr/>
                    <a:lstStyle/>
                    <a:p>
                      <a:pPr algn="ctr"/>
                      <a:r>
                        <a:rPr lang="en-IN" sz="1800" kern="1200" dirty="0">
                          <a:solidFill>
                            <a:schemeClr val="dk1"/>
                          </a:solidFill>
                          <a:effectLst/>
                          <a:latin typeface="+mn-lt"/>
                          <a:ea typeface="+mn-ea"/>
                          <a:cs typeface="+mn-cs"/>
                        </a:rPr>
                        <a:t>Smith, J. et al.</a:t>
                      </a:r>
                      <a:endParaRPr lang="en-IN" dirty="0"/>
                    </a:p>
                  </a:txBody>
                  <a:tcPr/>
                </a:tc>
                <a:tc>
                  <a:txBody>
                    <a:bodyPr/>
                    <a:lstStyle/>
                    <a:p>
                      <a:pPr algn="ctr"/>
                      <a:r>
                        <a:rPr lang="en-IN" sz="1800" kern="1200" dirty="0">
                          <a:solidFill>
                            <a:schemeClr val="dk1"/>
                          </a:solidFill>
                          <a:effectLst/>
                          <a:latin typeface="+mn-lt"/>
                          <a:ea typeface="+mn-ea"/>
                          <a:cs typeface="+mn-cs"/>
                        </a:rPr>
                        <a:t>OpenCV, TensorFlow</a:t>
                      </a:r>
                      <a:endParaRPr lang="en-IN" dirty="0"/>
                    </a:p>
                  </a:txBody>
                  <a:tcPr/>
                </a:tc>
                <a:tc>
                  <a:txBody>
                    <a:bodyPr/>
                    <a:lstStyle/>
                    <a:p>
                      <a:pPr algn="ctr"/>
                      <a:r>
                        <a:rPr lang="en-IN" sz="1800" kern="1200" dirty="0">
                          <a:solidFill>
                            <a:schemeClr val="dk1"/>
                          </a:solidFill>
                          <a:effectLst/>
                          <a:latin typeface="+mn-lt"/>
                          <a:ea typeface="+mn-ea"/>
                          <a:cs typeface="+mn-cs"/>
                        </a:rPr>
                        <a:t>Deep Learning (CNN)</a:t>
                      </a:r>
                      <a:endParaRPr lang="en-IN" dirty="0"/>
                    </a:p>
                  </a:txBody>
                  <a:tcPr/>
                </a:tc>
                <a:tc>
                  <a:txBody>
                    <a:bodyPr/>
                    <a:lstStyle/>
                    <a:p>
                      <a:pPr algn="ctr"/>
                      <a:r>
                        <a:rPr lang="en-IN" sz="1800" kern="1200" dirty="0">
                          <a:solidFill>
                            <a:schemeClr val="dk1"/>
                          </a:solidFill>
                          <a:effectLst/>
                          <a:latin typeface="+mn-lt"/>
                          <a:ea typeface="+mn-ea"/>
                          <a:cs typeface="+mn-cs"/>
                        </a:rPr>
                        <a:t>IEEE</a:t>
                      </a:r>
                      <a:endParaRPr lang="en-IN" dirty="0"/>
                    </a:p>
                  </a:txBody>
                  <a:tcPr/>
                </a:tc>
                <a:tc>
                  <a:txBody>
                    <a:bodyPr/>
                    <a:lstStyle/>
                    <a:p>
                      <a:pPr algn="ctr"/>
                      <a:r>
                        <a:rPr lang="en-IN" sz="1800" kern="1200" dirty="0">
                          <a:solidFill>
                            <a:schemeClr val="dk1"/>
                          </a:solidFill>
                          <a:effectLst/>
                          <a:latin typeface="+mn-lt"/>
                          <a:ea typeface="+mn-ea"/>
                          <a:cs typeface="+mn-cs"/>
                        </a:rPr>
                        <a:t>Accuracy, Precision, Recall, F1-score, User Satisfaction</a:t>
                      </a:r>
                      <a:endParaRPr lang="en-IN" dirty="0"/>
                    </a:p>
                  </a:txBody>
                  <a:tcPr/>
                </a:tc>
              </a:tr>
              <a:tr h="370840">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graphicFrame>
        <p:nvGraphicFramePr>
          <p:cNvPr id="13" name="Table 13"/>
          <p:cNvGraphicFramePr>
            <a:graphicFrameLocks noGrp="1"/>
          </p:cNvGraphicFramePr>
          <p:nvPr>
            <p:ph idx="1"/>
          </p:nvPr>
        </p:nvGraphicFramePr>
        <p:xfrm>
          <a:off x="838200" y="1825625"/>
          <a:ext cx="10636631" cy="4302760"/>
        </p:xfrm>
        <a:graphic>
          <a:graphicData uri="http://schemas.openxmlformats.org/drawingml/2006/table">
            <a:tbl>
              <a:tblPr firstRow="1" bandRow="1">
                <a:tableStyleId>{5C22544A-7EE6-4342-B048-85BDC9FD1C3A}</a:tableStyleId>
              </a:tblPr>
              <a:tblGrid>
                <a:gridCol w="1110521"/>
                <a:gridCol w="3972394"/>
                <a:gridCol w="1648918"/>
                <a:gridCol w="1275273"/>
                <a:gridCol w="876925"/>
                <a:gridCol w="1752600"/>
              </a:tblGrid>
              <a:tr h="370840">
                <a:tc>
                  <a:txBody>
                    <a:bodyPr/>
                    <a:lstStyle/>
                    <a:p>
                      <a:pPr algn="ctr"/>
                      <a:r>
                        <a:rPr lang="en-IN" sz="1800" b="1" kern="1200" dirty="0">
                          <a:solidFill>
                            <a:schemeClr val="lt1"/>
                          </a:solidFill>
                          <a:effectLst/>
                          <a:latin typeface="+mn-lt"/>
                          <a:ea typeface="+mn-ea"/>
                          <a:cs typeface="+mn-cs"/>
                        </a:rPr>
                        <a:t>Year and</a:t>
                      </a:r>
                      <a:endParaRPr lang="en-IN" sz="1800" b="1" kern="1200" dirty="0">
                        <a:solidFill>
                          <a:schemeClr val="lt1"/>
                        </a:solidFill>
                        <a:effectLst/>
                        <a:latin typeface="+mn-lt"/>
                        <a:ea typeface="+mn-ea"/>
                        <a:cs typeface="+mn-cs"/>
                      </a:endParaRPr>
                    </a:p>
                    <a:p>
                      <a:pPr algn="ctr"/>
                      <a:r>
                        <a:rPr lang="en-IN" sz="1800" b="1" kern="1200" dirty="0">
                          <a:solidFill>
                            <a:schemeClr val="lt1"/>
                          </a:solidFill>
                          <a:effectLst/>
                          <a:latin typeface="+mn-lt"/>
                          <a:ea typeface="+mn-ea"/>
                          <a:cs typeface="+mn-cs"/>
                        </a:rPr>
                        <a:t>Citation</a:t>
                      </a:r>
                      <a:endParaRPr lang="en-IN" dirty="0"/>
                    </a:p>
                  </a:txBody>
                  <a:tcPr/>
                </a:tc>
                <a:tc>
                  <a:txBody>
                    <a:bodyPr/>
                    <a:lstStyle/>
                    <a:p>
                      <a:pPr algn="ctr"/>
                      <a:r>
                        <a:rPr lang="en-IN" sz="1800" b="1" kern="1200" dirty="0">
                          <a:solidFill>
                            <a:schemeClr val="lt1"/>
                          </a:solidFill>
                          <a:effectLst/>
                          <a:latin typeface="+mn-lt"/>
                          <a:ea typeface="+mn-ea"/>
                          <a:cs typeface="+mn-cs"/>
                        </a:rPr>
                        <a:t>Article/ Author</a:t>
                      </a:r>
                      <a:endParaRPr lang="en-IN" dirty="0"/>
                    </a:p>
                  </a:txBody>
                  <a:tcPr/>
                </a:tc>
                <a:tc>
                  <a:txBody>
                    <a:bodyPr/>
                    <a:lstStyle/>
                    <a:p>
                      <a:pPr algn="ctr"/>
                      <a:r>
                        <a:rPr lang="en-IN" sz="1800" b="1" kern="1200" dirty="0">
                          <a:solidFill>
                            <a:schemeClr val="lt1"/>
                          </a:solidFill>
                          <a:effectLst/>
                          <a:latin typeface="+mn-lt"/>
                          <a:ea typeface="+mn-ea"/>
                          <a:cs typeface="+mn-cs"/>
                        </a:rPr>
                        <a:t>Tools/ Software</a:t>
                      </a:r>
                      <a:endParaRPr lang="en-IN" dirty="0"/>
                    </a:p>
                  </a:txBody>
                  <a:tcPr/>
                </a:tc>
                <a:tc>
                  <a:txBody>
                    <a:bodyPr/>
                    <a:lstStyle/>
                    <a:p>
                      <a:pPr algn="ctr"/>
                      <a:r>
                        <a:rPr lang="en-IN" sz="1800" b="1" kern="1200" dirty="0">
                          <a:solidFill>
                            <a:schemeClr val="lt1"/>
                          </a:solidFill>
                          <a:effectLst/>
                          <a:latin typeface="+mn-lt"/>
                          <a:ea typeface="+mn-ea"/>
                          <a:cs typeface="+mn-cs"/>
                        </a:rPr>
                        <a:t>Technique</a:t>
                      </a:r>
                      <a:endParaRPr lang="en-IN" dirty="0"/>
                    </a:p>
                  </a:txBody>
                  <a:tcPr/>
                </a:tc>
                <a:tc>
                  <a:txBody>
                    <a:bodyPr/>
                    <a:lstStyle/>
                    <a:p>
                      <a:pPr algn="ctr"/>
                      <a:r>
                        <a:rPr lang="en-IN" sz="1800" b="1" kern="1200" dirty="0">
                          <a:solidFill>
                            <a:schemeClr val="lt1"/>
                          </a:solidFill>
                          <a:effectLst/>
                          <a:latin typeface="+mn-lt"/>
                          <a:ea typeface="+mn-ea"/>
                          <a:cs typeface="+mn-cs"/>
                        </a:rPr>
                        <a:t>Source</a:t>
                      </a:r>
                      <a:endParaRPr lang="en-IN" dirty="0"/>
                    </a:p>
                  </a:txBody>
                  <a:tcPr/>
                </a:tc>
                <a:tc>
                  <a:txBody>
                    <a:bodyPr/>
                    <a:lstStyle/>
                    <a:p>
                      <a:pPr algn="ctr"/>
                      <a:r>
                        <a:rPr lang="en-IN" sz="1800" b="1" kern="1200" dirty="0">
                          <a:solidFill>
                            <a:schemeClr val="lt1"/>
                          </a:solidFill>
                          <a:effectLst/>
                          <a:latin typeface="+mn-lt"/>
                          <a:ea typeface="+mn-ea"/>
                          <a:cs typeface="+mn-cs"/>
                        </a:rPr>
                        <a:t>Evaluation Parameter</a:t>
                      </a:r>
                      <a:endParaRPr lang="en-IN" dirty="0"/>
                    </a:p>
                  </a:txBody>
                  <a:tcPr/>
                </a:tc>
              </a:tr>
              <a:tr h="370840">
                <a:tc>
                  <a:txBody>
                    <a:bodyPr/>
                    <a:lstStyle/>
                    <a:p>
                      <a:pPr algn="ctr"/>
                      <a:r>
                        <a:rPr lang="en-US" dirty="0"/>
                        <a:t>2023</a:t>
                      </a:r>
                      <a:endParaRPr lang="en-IN" dirty="0"/>
                    </a:p>
                  </a:txBody>
                  <a:tcPr/>
                </a:tc>
                <a:tc>
                  <a:txBody>
                    <a:bodyPr/>
                    <a:lstStyle/>
                    <a:p>
                      <a:pPr algn="ctr"/>
                      <a:r>
                        <a:rPr lang="en-IN" sz="1800" kern="1200" dirty="0">
                          <a:solidFill>
                            <a:schemeClr val="dk1"/>
                          </a:solidFill>
                          <a:effectLst/>
                          <a:latin typeface="+mn-lt"/>
                          <a:ea typeface="+mn-ea"/>
                          <a:cs typeface="+mn-cs"/>
                        </a:rPr>
                        <a:t>Facial Emotion Recognition and Music Recommendation System Based on Facial Expression Analysis</a:t>
                      </a:r>
                      <a:endParaRPr lang="en-IN" sz="1800" dirty="0"/>
                    </a:p>
                  </a:txBody>
                  <a:tcPr/>
                </a:tc>
                <a:tc>
                  <a:txBody>
                    <a:bodyPr/>
                    <a:lstStyle/>
                    <a:p>
                      <a:pPr algn="ctr"/>
                      <a:r>
                        <a:rPr lang="en-US" dirty="0"/>
                        <a:t>Deep Learning</a:t>
                      </a:r>
                      <a:endParaRPr lang="en-IN" dirty="0"/>
                    </a:p>
                  </a:txBody>
                  <a:tcPr/>
                </a:tc>
                <a:tc>
                  <a:txBody>
                    <a:bodyPr/>
                    <a:lstStyle/>
                    <a:p>
                      <a:pPr algn="ctr"/>
                      <a:r>
                        <a:rPr lang="en-US" dirty="0"/>
                        <a:t>CNN</a:t>
                      </a:r>
                      <a:endParaRPr lang="en-IN" dirty="0"/>
                    </a:p>
                  </a:txBody>
                  <a:tcPr/>
                </a:tc>
                <a:tc>
                  <a:txBody>
                    <a:bodyPr/>
                    <a:lstStyle/>
                    <a:p>
                      <a:pPr algn="ctr"/>
                      <a:r>
                        <a:rPr lang="en-US"/>
                        <a:t>IEEE</a:t>
                      </a:r>
                      <a:endParaRPr lang="en-IN" dirty="0"/>
                    </a:p>
                  </a:txBody>
                  <a:tcPr/>
                </a:tc>
                <a:tc>
                  <a:txBody>
                    <a:bodyPr/>
                    <a:lstStyle/>
                    <a:p>
                      <a:pPr algn="ctr"/>
                      <a:r>
                        <a:rPr lang="en-IN" sz="1800" kern="1200">
                          <a:solidFill>
                            <a:schemeClr val="dk1"/>
                          </a:solidFill>
                          <a:effectLst/>
                          <a:latin typeface="+mn-lt"/>
                          <a:ea typeface="+mn-ea"/>
                          <a:cs typeface="+mn-cs"/>
                        </a:rPr>
                        <a:t>Accuracy is 73.02%</a:t>
                      </a:r>
                      <a:endParaRPr lang="en-IN" dirty="0"/>
                    </a:p>
                  </a:txBody>
                  <a:tcPr/>
                </a:tc>
              </a:tr>
              <a:tr h="370840">
                <a:tc>
                  <a:txBody>
                    <a:bodyPr/>
                    <a:lstStyle/>
                    <a:p>
                      <a:pPr algn="ctr"/>
                      <a:r>
                        <a:rPr lang="en-US" dirty="0"/>
                        <a:t>2021</a:t>
                      </a:r>
                      <a:endParaRPr lang="en-IN" dirty="0"/>
                    </a:p>
                  </a:txBody>
                  <a:tcPr/>
                </a:tc>
                <a:tc>
                  <a:txBody>
                    <a:bodyPr/>
                    <a:lstStyle/>
                    <a:p>
                      <a:pPr algn="ctr"/>
                      <a:r>
                        <a:rPr lang="en-IN" sz="1800" kern="1200" dirty="0">
                          <a:solidFill>
                            <a:schemeClr val="dk1"/>
                          </a:solidFill>
                          <a:effectLst/>
                          <a:latin typeface="+mn-lt"/>
                          <a:ea typeface="+mn-ea"/>
                          <a:cs typeface="+mn-cs"/>
                        </a:rPr>
                        <a:t>Music Recommendation Based on Face Emotion Recognition"</a:t>
                      </a:r>
                      <a:endParaRPr lang="en-IN" dirty="0"/>
                    </a:p>
                  </a:txBody>
                  <a:tcPr/>
                </a:tc>
                <a:tc>
                  <a:txBody>
                    <a:bodyPr/>
                    <a:lstStyle/>
                    <a:p>
                      <a:pPr algn="ctr"/>
                      <a:r>
                        <a:rPr lang="en-IN" sz="1800" kern="1200" dirty="0">
                          <a:solidFill>
                            <a:schemeClr val="dk1"/>
                          </a:solidFill>
                          <a:effectLst/>
                          <a:latin typeface="+mn-lt"/>
                          <a:ea typeface="+mn-ea"/>
                          <a:cs typeface="+mn-cs"/>
                        </a:rPr>
                        <a:t>Python Deep Learning</a:t>
                      </a:r>
                      <a:endParaRPr lang="en-IN" dirty="0"/>
                    </a:p>
                  </a:txBody>
                  <a:tcPr/>
                </a:tc>
                <a:tc>
                  <a:txBody>
                    <a:bodyPr/>
                    <a:lstStyle/>
                    <a:p>
                      <a:pPr algn="ctr"/>
                      <a:r>
                        <a:rPr lang="en-US" dirty="0"/>
                        <a:t>CNN</a:t>
                      </a:r>
                      <a:endParaRPr lang="en-IN" dirty="0"/>
                    </a:p>
                  </a:txBody>
                  <a:tcPr/>
                </a:tc>
                <a:tc>
                  <a:txBody>
                    <a:bodyPr/>
                    <a:lstStyle/>
                    <a:p>
                      <a:pPr algn="ctr"/>
                      <a:r>
                        <a:rPr lang="en-IN" sz="1800" kern="1200">
                          <a:solidFill>
                            <a:schemeClr val="dk1"/>
                          </a:solidFill>
                          <a:effectLst/>
                          <a:latin typeface="+mn-lt"/>
                          <a:ea typeface="+mn-ea"/>
                          <a:cs typeface="+mn-cs"/>
                        </a:rPr>
                        <a:t>https://shorturl.at/BCIVZ</a:t>
                      </a:r>
                      <a:endParaRPr lang="en-IN" dirty="0"/>
                    </a:p>
                  </a:txBody>
                  <a:tcPr/>
                </a:tc>
                <a:tc>
                  <a:txBody>
                    <a:bodyPr/>
                    <a:lstStyle/>
                    <a:p>
                      <a:pPr algn="ctr"/>
                      <a:r>
                        <a:rPr lang="en-IN" sz="1800" kern="1200">
                          <a:solidFill>
                            <a:schemeClr val="dk1"/>
                          </a:solidFill>
                          <a:effectLst/>
                          <a:latin typeface="+mn-lt"/>
                          <a:ea typeface="+mn-ea"/>
                          <a:cs typeface="+mn-cs"/>
                        </a:rPr>
                        <a:t>Accuracy of 80%</a:t>
                      </a:r>
                      <a:endParaRPr lang="en-IN" dirty="0"/>
                    </a:p>
                  </a:txBody>
                  <a:tcPr/>
                </a:tc>
              </a:tr>
              <a:tr h="370840">
                <a:tc>
                  <a:txBody>
                    <a:bodyPr/>
                    <a:lstStyle/>
                    <a:p>
                      <a:pPr algn="ctr"/>
                      <a:r>
                        <a:rPr lang="en-IN" sz="1800" kern="1200" dirty="0">
                          <a:solidFill>
                            <a:schemeClr val="dk1"/>
                          </a:solidFill>
                          <a:effectLst/>
                          <a:latin typeface="+mn-lt"/>
                          <a:ea typeface="+mn-ea"/>
                          <a:cs typeface="+mn-cs"/>
                        </a:rPr>
                        <a:t>2020</a:t>
                      </a:r>
                      <a:endParaRPr lang="en-IN" dirty="0"/>
                    </a:p>
                  </a:txBody>
                  <a:tcPr/>
                </a:tc>
                <a:tc>
                  <a:txBody>
                    <a:bodyPr/>
                    <a:lstStyle/>
                    <a:p>
                      <a:pPr algn="ctr"/>
                      <a:r>
                        <a:rPr lang="en-IN" sz="1800" kern="1200" dirty="0">
                          <a:solidFill>
                            <a:schemeClr val="dk1"/>
                          </a:solidFill>
                          <a:effectLst/>
                          <a:latin typeface="+mn-lt"/>
                          <a:ea typeface="+mn-ea"/>
                          <a:cs typeface="+mn-cs"/>
                        </a:rPr>
                        <a:t>Smith, J. et al.</a:t>
                      </a:r>
                      <a:endParaRPr lang="en-IN" dirty="0"/>
                    </a:p>
                  </a:txBody>
                  <a:tcPr/>
                </a:tc>
                <a:tc>
                  <a:txBody>
                    <a:bodyPr/>
                    <a:lstStyle/>
                    <a:p>
                      <a:pPr algn="ctr"/>
                      <a:r>
                        <a:rPr lang="en-IN" sz="1800" kern="1200" dirty="0">
                          <a:solidFill>
                            <a:schemeClr val="dk1"/>
                          </a:solidFill>
                          <a:effectLst/>
                          <a:latin typeface="+mn-lt"/>
                          <a:ea typeface="+mn-ea"/>
                          <a:cs typeface="+mn-cs"/>
                        </a:rPr>
                        <a:t>OpenCV, TensorFlow</a:t>
                      </a:r>
                      <a:endParaRPr lang="en-IN" dirty="0"/>
                    </a:p>
                  </a:txBody>
                  <a:tcPr/>
                </a:tc>
                <a:tc>
                  <a:txBody>
                    <a:bodyPr/>
                    <a:lstStyle/>
                    <a:p>
                      <a:pPr algn="ctr"/>
                      <a:r>
                        <a:rPr lang="en-IN" sz="1800" kern="1200">
                          <a:solidFill>
                            <a:schemeClr val="dk1"/>
                          </a:solidFill>
                          <a:effectLst/>
                          <a:latin typeface="+mn-lt"/>
                          <a:ea typeface="+mn-ea"/>
                          <a:cs typeface="+mn-cs"/>
                        </a:rPr>
                        <a:t>Deep Learning (CNN)</a:t>
                      </a:r>
                      <a:endParaRPr lang="en-IN" dirty="0"/>
                    </a:p>
                  </a:txBody>
                  <a:tcPr/>
                </a:tc>
                <a:tc>
                  <a:txBody>
                    <a:bodyPr/>
                    <a:lstStyle/>
                    <a:p>
                      <a:pPr algn="ctr"/>
                      <a:r>
                        <a:rPr lang="en-IN" sz="1800" kern="1200">
                          <a:solidFill>
                            <a:schemeClr val="dk1"/>
                          </a:solidFill>
                          <a:effectLst/>
                          <a:latin typeface="+mn-lt"/>
                          <a:ea typeface="+mn-ea"/>
                          <a:cs typeface="+mn-cs"/>
                        </a:rPr>
                        <a:t>IEEE</a:t>
                      </a:r>
                      <a:endParaRPr lang="en-IN" dirty="0"/>
                    </a:p>
                  </a:txBody>
                  <a:tcPr/>
                </a:tc>
                <a:tc>
                  <a:txBody>
                    <a:bodyPr/>
                    <a:lstStyle/>
                    <a:p>
                      <a:pPr algn="ctr"/>
                      <a:r>
                        <a:rPr lang="en-IN" sz="1800" kern="1200" dirty="0">
                          <a:solidFill>
                            <a:schemeClr val="dk1"/>
                          </a:solidFill>
                          <a:effectLst/>
                          <a:latin typeface="+mn-lt"/>
                          <a:ea typeface="+mn-ea"/>
                          <a:cs typeface="+mn-cs"/>
                        </a:rPr>
                        <a:t>Accuracy, Precision, Recall, F1-score, User Satisfaction</a:t>
                      </a:r>
                      <a:endParaRPr lang="en-IN" dirty="0"/>
                    </a:p>
                  </a:txBody>
                  <a:tcPr/>
                </a:tc>
              </a:tr>
              <a:tr h="370840">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a:p>
                  </a:txBody>
                  <a:tcPr/>
                </a:tc>
                <a:tc>
                  <a:txBody>
                    <a:bodyPr/>
                    <a:lstStyle/>
                    <a:p>
                      <a:pPr algn="ctr"/>
                      <a:endParaRPr lang="en-IN"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ood Times With Bad Music - JSTOR Daily"/>
          <p:cNvPicPr>
            <a:picLocks noChangeAspect="1" noChangeArrowheads="1"/>
          </p:cNvPicPr>
          <p:nvPr/>
        </p:nvPicPr>
        <p:blipFill>
          <a:blip r:embed="rId1">
            <a:duotone>
              <a:schemeClr val="accent4">
                <a:shade val="45000"/>
                <a:satMod val="135000"/>
              </a:schemeClr>
              <a:prstClr val="white"/>
            </a:duotone>
            <a:extLst>
              <a:ext uri="{BEBA8EAE-BF5A-486C-A8C5-ECC9F3942E4B}">
                <a14:imgProps xmlns:a14="http://schemas.microsoft.com/office/drawing/2010/main">
                  <a14:imgLayer r:embed="rId2">
                    <a14:imgEffect>
                      <a14:artisticLineDrawing trans="25000"/>
                    </a14:imgEffect>
                    <a14:imgEffect>
                      <a14:brightnessContrast bright="19000" contrast="-11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472440" y="1532731"/>
            <a:ext cx="7405688" cy="4937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IN" altLang="en-US" dirty="0"/>
              <a:t>Feature/characteristics Identification </a:t>
            </a:r>
            <a:endParaRPr lang="en-IN" altLang="en-US" dirty="0"/>
          </a:p>
        </p:txBody>
      </p:sp>
      <p:sp>
        <p:nvSpPr>
          <p:cNvPr id="3" name="Content Placeholder 2"/>
          <p:cNvSpPr>
            <a:spLocks noGrp="1"/>
          </p:cNvSpPr>
          <p:nvPr>
            <p:ph idx="1"/>
          </p:nvPr>
        </p:nvSpPr>
        <p:spPr>
          <a:xfrm>
            <a:off x="472440" y="1820022"/>
            <a:ext cx="7405688" cy="4356941"/>
          </a:xfrm>
        </p:spPr>
        <p:txBody>
          <a:bodyPr>
            <a:normAutofit/>
          </a:bodyPr>
          <a:lstStyle/>
          <a:p>
            <a:pPr marL="0" indent="0">
              <a:buNone/>
            </a:pPr>
            <a:r>
              <a:rPr lang="en-US" dirty="0"/>
              <a:t>In this initial phase, you identify and list down all the features, characteristics, and requirements that your system or product should have. These can be both functional (what it does) and non-functional (how it performs) requirements.</a:t>
            </a:r>
            <a:endParaRPr lang="en-US" dirty="0"/>
          </a:p>
          <a:p>
            <a:pPr marL="0" indent="0">
              <a:buNone/>
            </a:pPr>
            <a:r>
              <a:rPr lang="en-US" dirty="0"/>
              <a:t>For the "Facial Recognition to Detect Mood and Suggest Songs" system, this could include features like real-time mood detection, music recommendation, user feedback, privacy controls, and integration with different platforms.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fld>
            <a:endParaRPr lang="en-US"/>
          </a:p>
        </p:txBody>
      </p:sp>
      <p:pic>
        <p:nvPicPr>
          <p:cNvPr id="102" name="Picture 101"/>
          <p:cNvPicPr/>
          <p:nvPr/>
        </p:nvPicPr>
        <p:blipFill>
          <a:blip r:embed="rId3">
            <a:extLst>
              <a:ext uri="{96DAC541-7B7A-43D3-8B79-37D633B846F1}">
                <asvg:svgBlip xmlns:asvg="http://schemas.microsoft.com/office/drawing/2016/SVG/main" r:embed="rId4"/>
              </a:ext>
            </a:extLst>
          </a:blip>
          <a:stretch>
            <a:fillRect/>
          </a:stretch>
        </p:blipFill>
        <p:spPr>
          <a:xfrm>
            <a:off x="5905500" y="3238500"/>
            <a:ext cx="381000" cy="381000"/>
          </a:xfrm>
          <a:prstGeom prst="rect">
            <a:avLst/>
          </a:prstGeom>
          <a:noFill/>
        </p:spPr>
      </p:pic>
      <p:pic>
        <p:nvPicPr>
          <p:cNvPr id="5" name="Picture 4"/>
          <p:cNvPicPr>
            <a:picLocks noChangeAspect="1"/>
          </p:cNvPicPr>
          <p:nvPr/>
        </p:nvPicPr>
        <p:blipFill>
          <a:blip r:embed="rId5"/>
          <a:stretch>
            <a:fillRect/>
          </a:stretch>
        </p:blipFill>
        <p:spPr>
          <a:xfrm>
            <a:off x="7734935" y="1532255"/>
            <a:ext cx="4172585" cy="4938395"/>
          </a:xfrm>
          <a:prstGeom prst="rect">
            <a:avLst/>
          </a:prstGeom>
        </p:spPr>
      </p:pic>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0</TotalTime>
  <Words>8346</Words>
  <Application>WPS Presentation</Application>
  <PresentationFormat>Widescreen</PresentationFormat>
  <Paragraphs>270</Paragraphs>
  <Slides>23</Slides>
  <Notes>0</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23</vt:i4>
      </vt:variant>
    </vt:vector>
  </HeadingPairs>
  <TitlesOfParts>
    <vt:vector size="43" baseType="lpstr">
      <vt:lpstr>Arial</vt:lpstr>
      <vt:lpstr>SimSun</vt:lpstr>
      <vt:lpstr>Wingdings</vt:lpstr>
      <vt:lpstr>Calibri</vt:lpstr>
      <vt:lpstr>King</vt:lpstr>
      <vt:lpstr>Segoe Print</vt:lpstr>
      <vt:lpstr>Casper</vt:lpstr>
      <vt:lpstr>Yu Gothic UI</vt:lpstr>
      <vt:lpstr>Karla</vt:lpstr>
      <vt:lpstr>Times New Roman</vt:lpstr>
      <vt:lpstr>Arial Black</vt:lpstr>
      <vt:lpstr>Raleway ExtraBold</vt:lpstr>
      <vt:lpstr>Times New Roman</vt:lpstr>
      <vt:lpstr>Microsoft YaHei</vt:lpstr>
      <vt:lpstr>Arial Unicode MS</vt:lpstr>
      <vt:lpstr>Calibri Light</vt:lpstr>
      <vt:lpstr>Calibri</vt:lpstr>
      <vt:lpstr>1_Office Theme</vt:lpstr>
      <vt:lpstr>2_Office Theme</vt:lpstr>
      <vt:lpstr>Contents Slide Master</vt:lpstr>
      <vt:lpstr>PowerPoint 演示文稿</vt:lpstr>
      <vt:lpstr>Outline</vt:lpstr>
      <vt:lpstr>Introduction to Project</vt:lpstr>
      <vt:lpstr>Introduction to Project</vt:lpstr>
      <vt:lpstr>Problem Formulation</vt:lpstr>
      <vt:lpstr>Objectives of the Work</vt:lpstr>
      <vt:lpstr>Literature Review</vt:lpstr>
      <vt:lpstr>Literature Review</vt:lpstr>
      <vt:lpstr>Feature/characteristics Identification </vt:lpstr>
      <vt:lpstr>Constraint Identification</vt:lpstr>
      <vt:lpstr>Haarcascade</vt:lpstr>
      <vt:lpstr>Analysis of Features and finalization subject to constraints</vt:lpstr>
      <vt:lpstr>Design selection</vt:lpstr>
      <vt:lpstr>Prilimanary design</vt:lpstr>
      <vt:lpstr>Methodology Used</vt:lpstr>
      <vt:lpstr>Results and Outputs</vt:lpstr>
      <vt:lpstr>Results and Outputs</vt:lpstr>
      <vt:lpstr>Results and Outputs</vt:lpstr>
      <vt:lpstr>Results and Outputs</vt:lpstr>
      <vt:lpstr>Results and Outputs</vt:lpstr>
      <vt:lpstr>Conclusion</vt:lpstr>
      <vt:lpstr>Future Scope</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Hritvik Mathur</cp:lastModifiedBy>
  <cp:revision>498</cp:revision>
  <dcterms:created xsi:type="dcterms:W3CDTF">2019-01-09T10:33:00Z</dcterms:created>
  <dcterms:modified xsi:type="dcterms:W3CDTF">2023-11-01T04:41:16Z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779B835FE0EE4F08B6815EE693C6A6BB_12</vt:lpwstr>
  </property>
  <property fmtid="{D5CDD505-2E9C-101B-9397-08002B2CF9AE}" pid="3" name="KSOProductBuildVer">
    <vt:lpwstr>1033-12.2.0.13266</vt:lpwstr>
  </property>
</Properties>
</file>